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22" r:id="rId3"/>
    <p:sldId id="282" r:id="rId4"/>
    <p:sldId id="283" r:id="rId5"/>
    <p:sldId id="306" r:id="rId6"/>
    <p:sldId id="287" r:id="rId7"/>
    <p:sldId id="348" r:id="rId8"/>
    <p:sldId id="308" r:id="rId9"/>
    <p:sldId id="309" r:id="rId10"/>
    <p:sldId id="310" r:id="rId11"/>
    <p:sldId id="311" r:id="rId12"/>
    <p:sldId id="312" r:id="rId13"/>
    <p:sldId id="314" r:id="rId14"/>
    <p:sldId id="313" r:id="rId15"/>
    <p:sldId id="320" r:id="rId16"/>
    <p:sldId id="327" r:id="rId17"/>
    <p:sldId id="265" r:id="rId18"/>
    <p:sldId id="329" r:id="rId19"/>
    <p:sldId id="266" r:id="rId20"/>
    <p:sldId id="324" r:id="rId21"/>
    <p:sldId id="268" r:id="rId22"/>
    <p:sldId id="339" r:id="rId23"/>
    <p:sldId id="340" r:id="rId24"/>
    <p:sldId id="342" r:id="rId25"/>
    <p:sldId id="343" r:id="rId26"/>
    <p:sldId id="281" r:id="rId27"/>
    <p:sldId id="347" r:id="rId28"/>
    <p:sldId id="345" r:id="rId29"/>
    <p:sldId id="297" r:id="rId30"/>
    <p:sldId id="269" r:id="rId31"/>
    <p:sldId id="286" r:id="rId32"/>
    <p:sldId id="318" r:id="rId33"/>
    <p:sldId id="346" r:id="rId34"/>
    <p:sldId id="301" r:id="rId35"/>
    <p:sldId id="291" r:id="rId36"/>
    <p:sldId id="293" r:id="rId37"/>
    <p:sldId id="292" r:id="rId38"/>
    <p:sldId id="299" r:id="rId39"/>
    <p:sldId id="300" r:id="rId40"/>
    <p:sldId id="298" r:id="rId41"/>
    <p:sldId id="303" r:id="rId42"/>
    <p:sldId id="304" r:id="rId43"/>
    <p:sldId id="294" r:id="rId44"/>
    <p:sldId id="295" r:id="rId45"/>
    <p:sldId id="305" r:id="rId46"/>
    <p:sldId id="296" r:id="rId47"/>
    <p:sldId id="33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A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CFEA38-2071-7049-9269-54E1AC455E64}" v="10" dt="2024-01-22T08:23:43.632"/>
    <p1510:client id="{A7437BFF-6788-4895-AA98-5D37DB2349D8}" v="336" dt="2024-01-22T11:50:21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E83A69-B7E1-2B87-BC28-8A14028CB6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D380A-C71D-2CBC-6F4F-C73F29316B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53DE9-06FA-4C2A-BC65-ABD2F98C9AE0}" type="datetimeFigureOut">
              <a:rPr lang="en-GB" smtClean="0"/>
              <a:t>03/11/2024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46986-B8EE-A8C5-7CE7-165587AA2B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CE067-532E-90C0-1A85-6298EF3BC7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2A5E8-9A17-4CE7-B419-048C829EE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088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AF3F7-B86D-4A65-90DB-2EA388FA6B44}" type="datetimeFigureOut">
              <a:rPr lang="en-GB" smtClean="0"/>
              <a:t>03/11/2024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04982-CECF-4D03-B3EF-2E6BB65A4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413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4982-CECF-4D03-B3EF-2E6BB65A40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47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7F1C-84F0-254D-3EC9-533C5F1D7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8C2CF5-E4FC-E191-AC78-30A16F30E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F6FB9-6853-E4A9-E4D4-37F00FAA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8821-6542-4E24-B4B8-4E27452E5EFC}" type="datetime1">
              <a:rPr lang="en-GB" smtClean="0"/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EF97-6FB7-0F87-A5EE-331F2486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7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9E7C-4734-411F-C7D0-34B80391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E5FA4-BEE3-894E-A9CD-885CDB777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CE642-6882-C13E-C7D8-3A0C3F83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8ADE-7C7B-43A9-B474-5B380E7B98CE}" type="datetime1">
              <a:rPr lang="en-GB" smtClean="0"/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32964-FEFF-E733-F67F-22C2E5FD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12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443DBC-2C63-60A9-E3EC-C4DEB85F2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41754-7F30-AA12-EF84-51DA3F645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1D6B0-D25F-47BA-B123-31807D16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3B8F-79DD-43F6-AD46-33B55166FC93}" type="datetime1">
              <a:rPr lang="en-GB" smtClean="0"/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FB4E1-73CA-3EBA-BE3A-C0E2B477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12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FA03-6970-2C27-9D24-2F09150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DBACE-CC04-8872-4352-117EEC678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ED36-E87F-6F02-FDE7-B98B16FA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0C0F-786F-44DA-A041-665223378F40}" type="datetime1">
              <a:rPr lang="en-GB" smtClean="0"/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98048-0E9B-0121-8EFB-44809794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75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83C84-50BD-D7A6-29BB-C284AF88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F785C-C84D-89EB-02CC-9D591F54B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E51E8-2F66-64A6-B274-5AAB997F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E758-A0E1-4741-A2F0-B5D4267CC6C5}" type="datetime1">
              <a:rPr lang="en-GB" smtClean="0"/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A2A5E-9A63-B095-502B-CA16E7964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2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E014-73D4-C000-4822-F706C122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7C972-FF72-965F-ACAF-FD1DDC502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0672F-E151-4A83-CC19-7CAC9D580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D5E52-02CA-EA1D-8D53-377213D76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8949-3884-432D-B6FF-69B17AE33D06}" type="datetime1">
              <a:rPr lang="en-GB" smtClean="0"/>
              <a:t>03/11/2024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6F21E-1E1F-5A86-CBC0-753788D7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93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02C83-7416-2F9D-B7E0-8EFC48A26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8DAA6-DD06-7025-98B0-6E2B794AE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A6566-AB6C-1775-E848-06BC32A77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8FC7D-0C29-97E2-7C21-268AAC6D0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DF163-8844-440C-AB3A-D13A07D11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A0B44-CD97-AE21-8840-F0E88CC0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3917-973C-4C1C-A607-A64EC0C5FB2E}" type="datetime1">
              <a:rPr lang="en-GB" smtClean="0"/>
              <a:t>03/11/2024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1BA274-B57C-7D4D-FBF6-62511A6B8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1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FD52-154A-55ED-3B71-EEC17F6A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D2E70-964C-F527-A2F3-182D38881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709B-B8F2-44AE-B2D8-C0EA2310ECC6}" type="datetime1">
              <a:rPr lang="en-GB" smtClean="0"/>
              <a:t>03/11/2024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D323F-7C2A-93F7-014A-542984CB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08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61D073-EFE9-1427-58DD-FC30F9D8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768E-333A-458E-974D-CCF6F24750FD}" type="datetime1">
              <a:rPr lang="en-GB" smtClean="0"/>
              <a:t>03/11/2024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95056-12FA-92F0-4323-597DFC3A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1191B-0126-9903-8D19-D9D7198C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9545C-A7C1-427C-AB94-2917EBA38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84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51902-85DE-0B0B-7018-C6E6DC69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165F9-743E-151C-CACB-4B1EF8026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9DBCF-D3BF-F8BA-B6E3-D5691C357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42ADC-4689-3FF9-2050-37089AAF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3F0A-ED54-49FA-A454-31E9F6F5E174}" type="datetime1">
              <a:rPr lang="en-GB" smtClean="0"/>
              <a:t>03/11/2024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D6DB4-80A7-098B-87C5-7F39BC5D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2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2C1EF-FA44-4393-9ED4-A45F45E0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E9C3-AA06-1A0A-166C-EE9C39CAB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5A1ED-DD48-4F0F-5D43-4A6E55862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F4ACF-1954-DB27-02FA-A66E17A3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3730-772C-459D-A23D-36F09649F14D}" type="datetime1">
              <a:rPr lang="en-GB" smtClean="0"/>
              <a:t>03/11/2024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1058E-340A-B91A-21D0-76079C6A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3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88B9E-6BF0-DA7E-448B-452541EF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2550F-A4AA-AB5C-40E1-8F4BB1844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1031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6B24A-4715-6DE8-3EF9-0A1866349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GB"/>
              <a:t>Cameron McGarry – 30</a:t>
            </a:r>
            <a:r>
              <a:rPr lang="en-GB" baseline="30000"/>
              <a:t>th</a:t>
            </a:r>
            <a:r>
              <a:rPr lang="en-GB"/>
              <a:t> Oct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4937-2DD3-EB04-DEDC-76859FC75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2A967C-A320-2503-D7A2-6292B1010328}"/>
              </a:ext>
            </a:extLst>
          </p:cNvPr>
          <p:cNvSpPr/>
          <p:nvPr userDrawn="1"/>
        </p:nvSpPr>
        <p:spPr>
          <a:xfrm>
            <a:off x="0" y="0"/>
            <a:ext cx="12192000" cy="471340"/>
          </a:xfrm>
          <a:prstGeom prst="rect">
            <a:avLst/>
          </a:prstGeom>
          <a:solidFill>
            <a:srgbClr val="699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logo with a lion head&#10;&#10;Description automatically generated">
            <a:extLst>
              <a:ext uri="{FF2B5EF4-FFF2-40B4-BE49-F238E27FC236}">
                <a16:creationId xmlns:a16="http://schemas.microsoft.com/office/drawing/2014/main" id="{95A697D0-0355-2F1A-0386-9AFBE4E454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627" y="37192"/>
            <a:ext cx="969834" cy="39695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3F7E7F9-DC9C-9986-4797-819F696B1D5B}"/>
              </a:ext>
            </a:extLst>
          </p:cNvPr>
          <p:cNvSpPr txBox="1">
            <a:spLocks/>
          </p:cNvSpPr>
          <p:nvPr userDrawn="1"/>
        </p:nvSpPr>
        <p:spPr>
          <a:xfrm>
            <a:off x="117539" y="93837"/>
            <a:ext cx="10758157" cy="279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GB" sz="1800" b="1">
                <a:solidFill>
                  <a:schemeClr val="bg1"/>
                </a:solidFill>
              </a:rPr>
              <a:t>Two routes towards fibre-integrated optical switching with single photons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2103001-250C-AF3E-C9C2-91E67A09307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469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Slide </a:t>
            </a:r>
            <a:fld id="{B249545C-A7C1-427C-AB94-2917EBA38F76}" type="slidenum">
              <a:rPr lang="en-GB" smtClean="0"/>
              <a:pPr/>
              <a:t>‹#›</a:t>
            </a:fld>
            <a:r>
              <a:rPr lang="en-GB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280595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adv.aap8598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C7DD8-24FE-B25B-2437-C8BA2B6EE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080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/>
              <a:t>Two routes towards fibre-integrated optical switching with single photons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5DC6A-11B1-1DA4-17E0-D9BE76660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548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/>
              <a:t>Cameron McGarry</a:t>
            </a:r>
          </a:p>
          <a:p>
            <a:r>
              <a:rPr lang="en-GB"/>
              <a:t>The University of Bath, United Kingdom</a:t>
            </a:r>
          </a:p>
          <a:p>
            <a:r>
              <a:rPr lang="en-GB"/>
              <a:t>SPIE Photonics West, San Francisco</a:t>
            </a:r>
          </a:p>
          <a:p>
            <a:r>
              <a:rPr lang="en-GB"/>
              <a:t>28</a:t>
            </a:r>
            <a:r>
              <a:rPr lang="en-GB" baseline="30000"/>
              <a:t>th</a:t>
            </a:r>
            <a:r>
              <a:rPr lang="en-GB"/>
              <a:t> January 2024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6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you store a photon?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093FC-F842-CA85-C388-7DD063C6C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236"/>
            <a:ext cx="10515600" cy="405593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Loop memory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4CEB-702D-942F-0346-FC459C018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2831" y="2201590"/>
            <a:ext cx="7246338" cy="32129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B096BF-C0C0-965A-2F8C-087FF541D931}"/>
              </a:ext>
            </a:extLst>
          </p:cNvPr>
          <p:cNvSpPr txBox="1">
            <a:spLocks/>
          </p:cNvSpPr>
          <p:nvPr/>
        </p:nvSpPr>
        <p:spPr>
          <a:xfrm>
            <a:off x="5581791" y="5472005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288230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you store a photon?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093FC-F842-CA85-C388-7DD063C6C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236"/>
            <a:ext cx="10515600" cy="405593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Loop memory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4CEB-702D-942F-0346-FC459C018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2831" y="2201590"/>
            <a:ext cx="7246338" cy="321291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1CEEB3-D03A-2B14-A608-92B1FC20C73C}"/>
              </a:ext>
            </a:extLst>
          </p:cNvPr>
          <p:cNvSpPr txBox="1">
            <a:spLocks/>
          </p:cNvSpPr>
          <p:nvPr/>
        </p:nvSpPr>
        <p:spPr>
          <a:xfrm>
            <a:off x="8134491" y="2613091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Switch requirements:</a:t>
            </a:r>
          </a:p>
          <a:p>
            <a:r>
              <a:rPr lang="en-GB"/>
              <a:t>Fast</a:t>
            </a:r>
          </a:p>
          <a:p>
            <a:r>
              <a:rPr lang="en-GB"/>
              <a:t>Low-loss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B096BF-C0C0-965A-2F8C-087FF541D931}"/>
              </a:ext>
            </a:extLst>
          </p:cNvPr>
          <p:cNvSpPr txBox="1">
            <a:spLocks/>
          </p:cNvSpPr>
          <p:nvPr/>
        </p:nvSpPr>
        <p:spPr>
          <a:xfrm>
            <a:off x="5581791" y="5472005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160579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trike="sngStrike"/>
              <a:t>How do you store a photon?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4CEB-702D-942F-0346-FC459C018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8054" y="4573810"/>
            <a:ext cx="4051537" cy="179639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1CEEB3-D03A-2B14-A608-92B1FC20C73C}"/>
              </a:ext>
            </a:extLst>
          </p:cNvPr>
          <p:cNvSpPr txBox="1">
            <a:spLocks/>
          </p:cNvSpPr>
          <p:nvPr/>
        </p:nvSpPr>
        <p:spPr>
          <a:xfrm>
            <a:off x="8134491" y="2613091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Switch requirements:</a:t>
            </a:r>
          </a:p>
          <a:p>
            <a:r>
              <a:rPr lang="en-GB"/>
              <a:t>Fast</a:t>
            </a:r>
          </a:p>
          <a:p>
            <a:r>
              <a:rPr lang="en-GB"/>
              <a:t>Low-loss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E47889-8886-300B-0CFA-4F6DCFE71FEA}"/>
              </a:ext>
            </a:extLst>
          </p:cNvPr>
          <p:cNvSpPr txBox="1">
            <a:spLocks/>
          </p:cNvSpPr>
          <p:nvPr/>
        </p:nvSpPr>
        <p:spPr>
          <a:xfrm>
            <a:off x="1344827" y="1561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GB"/>
              <a:t>How do you switch a photon?</a:t>
            </a:r>
          </a:p>
        </p:txBody>
      </p:sp>
    </p:spTree>
    <p:extLst>
      <p:ext uri="{BB962C8B-B14F-4D97-AF65-F5344CB8AC3E}">
        <p14:creationId xmlns:p14="http://schemas.microsoft.com/office/powerpoint/2010/main" val="1598215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trike="sngStrike"/>
              <a:t>How do you store a photon?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4CEB-702D-942F-0346-FC459C018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8054" y="4573810"/>
            <a:ext cx="4051537" cy="179639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1CEEB3-D03A-2B14-A608-92B1FC20C73C}"/>
              </a:ext>
            </a:extLst>
          </p:cNvPr>
          <p:cNvSpPr txBox="1">
            <a:spLocks/>
          </p:cNvSpPr>
          <p:nvPr/>
        </p:nvSpPr>
        <p:spPr>
          <a:xfrm>
            <a:off x="8134491" y="2613091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Switch requirements:</a:t>
            </a:r>
          </a:p>
          <a:p>
            <a:r>
              <a:rPr lang="en-GB"/>
              <a:t>Fast</a:t>
            </a:r>
          </a:p>
          <a:p>
            <a:r>
              <a:rPr lang="en-GB"/>
              <a:t>Low-loss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E47889-8886-300B-0CFA-4F6DCFE71FEA}"/>
              </a:ext>
            </a:extLst>
          </p:cNvPr>
          <p:cNvSpPr txBox="1">
            <a:spLocks/>
          </p:cNvSpPr>
          <p:nvPr/>
        </p:nvSpPr>
        <p:spPr>
          <a:xfrm>
            <a:off x="1344827" y="1561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GB"/>
              <a:t>How do you switch a photon?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DAF768-5FD3-BE27-E893-2B99C6278B63}"/>
              </a:ext>
            </a:extLst>
          </p:cNvPr>
          <p:cNvCxnSpPr>
            <a:cxnSpLocks/>
          </p:cNvCxnSpPr>
          <p:nvPr/>
        </p:nvCxnSpPr>
        <p:spPr>
          <a:xfrm>
            <a:off x="5784715" y="5282573"/>
            <a:ext cx="2438400" cy="86889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 shot of a video game&#10;&#10;Description automatically generated">
            <a:extLst>
              <a:ext uri="{FF2B5EF4-FFF2-40B4-BE49-F238E27FC236}">
                <a16:creationId xmlns:a16="http://schemas.microsoft.com/office/drawing/2014/main" id="{591EE00C-7855-347E-5AB0-EC8D88530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7" y="3343982"/>
            <a:ext cx="6478247" cy="14813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0880CC-B763-E656-2CDF-DCD5F1F7BA67}"/>
              </a:ext>
            </a:extLst>
          </p:cNvPr>
          <p:cNvSpPr/>
          <p:nvPr/>
        </p:nvSpPr>
        <p:spPr>
          <a:xfrm>
            <a:off x="996778" y="3047927"/>
            <a:ext cx="5183791" cy="2073503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318D70-C79D-FB53-B759-7D49DF2C7879}"/>
                  </a:ext>
                </a:extLst>
              </p:cNvPr>
              <p:cNvSpPr txBox="1"/>
              <p:nvPr/>
            </p:nvSpPr>
            <p:spPr>
              <a:xfrm>
                <a:off x="6455130" y="3083526"/>
                <a:ext cx="1019895" cy="520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318D70-C79D-FB53-B759-7D49DF2C7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130" y="3083526"/>
                <a:ext cx="1019895" cy="5209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4BE0A7-2C2D-98D1-AA9F-F42D29EBE9C8}"/>
                  </a:ext>
                </a:extLst>
              </p:cNvPr>
              <p:cNvSpPr txBox="1"/>
              <p:nvPr/>
            </p:nvSpPr>
            <p:spPr>
              <a:xfrm>
                <a:off x="6376476" y="4146747"/>
                <a:ext cx="982128" cy="520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4BE0A7-2C2D-98D1-AA9F-F42D29EBE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476" y="4146747"/>
                <a:ext cx="982128" cy="5209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518A26-3F2F-0A72-30DE-F13A217377B6}"/>
                  </a:ext>
                </a:extLst>
              </p:cNvPr>
              <p:cNvSpPr txBox="1"/>
              <p:nvPr/>
            </p:nvSpPr>
            <p:spPr>
              <a:xfrm>
                <a:off x="389293" y="3095916"/>
                <a:ext cx="2062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518A26-3F2F-0A72-30DE-F13A21737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93" y="3095916"/>
                <a:ext cx="206210" cy="276999"/>
              </a:xfrm>
              <a:prstGeom prst="rect">
                <a:avLst/>
              </a:prstGeom>
              <a:blipFill>
                <a:blip r:embed="rId6"/>
                <a:stretch>
                  <a:fillRect l="-29412" r="-2058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2559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trike="sngStrike"/>
              <a:t>How do you store a photon?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E47889-8886-300B-0CFA-4F6DCFE71FEA}"/>
              </a:ext>
            </a:extLst>
          </p:cNvPr>
          <p:cNvSpPr txBox="1">
            <a:spLocks/>
          </p:cNvSpPr>
          <p:nvPr/>
        </p:nvSpPr>
        <p:spPr>
          <a:xfrm>
            <a:off x="1344827" y="1561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GB" strike="sngStrike"/>
              <a:t>How do you switch a photon?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AC0209-A639-CA72-6079-80DDE9575E3D}"/>
              </a:ext>
            </a:extLst>
          </p:cNvPr>
          <p:cNvSpPr txBox="1">
            <a:spLocks/>
          </p:cNvSpPr>
          <p:nvPr/>
        </p:nvSpPr>
        <p:spPr>
          <a:xfrm>
            <a:off x="1851454" y="2514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GB"/>
              <a:t>How do you phase modulate a photon?</a:t>
            </a:r>
          </a:p>
        </p:txBody>
      </p:sp>
      <p:pic>
        <p:nvPicPr>
          <p:cNvPr id="19" name="Picture 18" descr="A screen shot of a video game&#10;&#10;Description automatically generated">
            <a:extLst>
              <a:ext uri="{FF2B5EF4-FFF2-40B4-BE49-F238E27FC236}">
                <a16:creationId xmlns:a16="http://schemas.microsoft.com/office/drawing/2014/main" id="{E19A6132-BCEA-EA6C-5C97-A6265DBD5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76" y="4438542"/>
            <a:ext cx="6478247" cy="148139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1D782A9-0E25-3B31-0EB2-C99989D44FCF}"/>
              </a:ext>
            </a:extLst>
          </p:cNvPr>
          <p:cNvSpPr/>
          <p:nvPr/>
        </p:nvSpPr>
        <p:spPr>
          <a:xfrm>
            <a:off x="5243383" y="3856641"/>
            <a:ext cx="1705232" cy="163933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4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my FLAME again?</a:t>
            </a:r>
          </a:p>
        </p:txBody>
      </p:sp>
      <p:pic>
        <p:nvPicPr>
          <p:cNvPr id="4" name="Picture 3" descr="A diagram of a device&#10;&#10;Description automatically generated">
            <a:extLst>
              <a:ext uri="{FF2B5EF4-FFF2-40B4-BE49-F238E27FC236}">
                <a16:creationId xmlns:a16="http://schemas.microsoft.com/office/drawing/2014/main" id="{C413732C-6258-32A4-FBD3-C552A9C24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56" y="2444487"/>
            <a:ext cx="8807116" cy="2474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6D14-3F61-4B25-83A3-A81FED87FDA8}"/>
              </a:ext>
            </a:extLst>
          </p:cNvPr>
          <p:cNvSpPr txBox="1"/>
          <p:nvPr/>
        </p:nvSpPr>
        <p:spPr>
          <a:xfrm>
            <a:off x="465221" y="6176963"/>
            <a:ext cx="66494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Ran Finkelstein </a:t>
            </a:r>
            <a:r>
              <a:rPr lang="en-GB" sz="1400" i="1">
                <a:latin typeface="Helvetica" panose="020B0604020202020204" pitchFamily="34" charset="0"/>
                <a:cs typeface="Helvetica" panose="020B0604020202020204" pitchFamily="34" charset="0"/>
              </a:rPr>
              <a:t>et al. 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Fast, noise-free memory for photon synchronization at room </a:t>
            </a:r>
            <a:r>
              <a:rPr lang="en-GB" sz="1400" err="1">
                <a:latin typeface="Helvetica" panose="020B0604020202020204" pitchFamily="34" charset="0"/>
                <a:cs typeface="Helvetica" panose="020B0604020202020204" pitchFamily="34" charset="0"/>
              </a:rPr>
              <a:t>temperature.</a:t>
            </a:r>
            <a:r>
              <a:rPr lang="en-GB" sz="1400" i="1" err="1">
                <a:latin typeface="Helvetica" panose="020B0604020202020204" pitchFamily="34" charset="0"/>
                <a:cs typeface="Helvetica" panose="020B0604020202020204" pitchFamily="34" charset="0"/>
              </a:rPr>
              <a:t>Sci</a:t>
            </a:r>
            <a:r>
              <a:rPr lang="en-GB" sz="1400" i="1">
                <a:latin typeface="Helvetica" panose="020B0604020202020204" pitchFamily="34" charset="0"/>
                <a:cs typeface="Helvetica" panose="020B0604020202020204" pitchFamily="34" charset="0"/>
              </a:rPr>
              <a:t>. Adv.</a:t>
            </a:r>
            <a:r>
              <a:rPr lang="en-GB" sz="1400" b="1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,eaap8598(2018). DOI: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10.1126/sciadv.aap8598</a:t>
            </a:r>
            <a:endParaRPr lang="en-GB" sz="1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093FC-F842-CA85-C388-7DD063C6C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236"/>
            <a:ext cx="10515600" cy="405593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Fast ladder memory (FLAME)</a:t>
            </a:r>
          </a:p>
        </p:txBody>
      </p:sp>
    </p:spTree>
    <p:extLst>
      <p:ext uri="{BB962C8B-B14F-4D97-AF65-F5344CB8AC3E}">
        <p14:creationId xmlns:p14="http://schemas.microsoft.com/office/powerpoint/2010/main" val="1040808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D9F5-B988-4537-E60C-DC0B484D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All-optical phase modulation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B1F9EB-A3DE-1568-724B-490B46561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574" y="1916931"/>
            <a:ext cx="3855925" cy="38431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075D5-13EE-D405-104A-A726475F6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808" y="2121031"/>
            <a:ext cx="5257800" cy="4055932"/>
          </a:xfrm>
        </p:spPr>
        <p:txBody>
          <a:bodyPr/>
          <a:lstStyle/>
          <a:p>
            <a:r>
              <a:rPr lang="en-GB"/>
              <a:t>Control field on/off changes susceptibility</a:t>
            </a:r>
          </a:p>
          <a:p>
            <a:r>
              <a:rPr lang="en-GB"/>
              <a:t>Hence introduces phase shift</a:t>
            </a:r>
          </a:p>
        </p:txBody>
      </p:sp>
    </p:spTree>
    <p:extLst>
      <p:ext uri="{BB962C8B-B14F-4D97-AF65-F5344CB8AC3E}">
        <p14:creationId xmlns:p14="http://schemas.microsoft.com/office/powerpoint/2010/main" val="2932244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D9F5-B988-4537-E60C-DC0B484D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All-optical phase modulation</a:t>
            </a:r>
          </a:p>
        </p:txBody>
      </p:sp>
      <p:pic>
        <p:nvPicPr>
          <p:cNvPr id="5" name="Picture 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703A5108-F54E-62C3-28A6-79C42EBCF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50" y="1698995"/>
            <a:ext cx="7513933" cy="437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B1F9EB-A3DE-1568-724B-490B46561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574" y="1916931"/>
            <a:ext cx="3855925" cy="38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6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D9F5-B988-4537-E60C-DC0B484D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All-optical phase modulation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3A5108-F54E-62C3-28A6-79C42EBCF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050" y="1655554"/>
            <a:ext cx="7513933" cy="4104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B1F9EB-A3DE-1568-724B-490B46561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574" y="1916931"/>
            <a:ext cx="3855925" cy="38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83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D9F5-B988-4537-E60C-DC0B484D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All-optical phase modulation: results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AE40588-FF21-1D77-FEF3-C090B8FBA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67" y="1562895"/>
            <a:ext cx="6031808" cy="4624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F892F5-CE2D-1DE2-8103-0CF1DBBB8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574" y="1916931"/>
            <a:ext cx="3855925" cy="38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3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2E411-DFB2-ACCB-A863-792E35219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2255" y="6124944"/>
            <a:ext cx="1854649" cy="4746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/>
              <a:t>Pete Mosley</a:t>
            </a:r>
          </a:p>
        </p:txBody>
      </p:sp>
      <p:pic>
        <p:nvPicPr>
          <p:cNvPr id="4" name="Picture 3" descr="A logo with a lion head&#10;&#10;Description automatically generated">
            <a:extLst>
              <a:ext uri="{FF2B5EF4-FFF2-40B4-BE49-F238E27FC236}">
                <a16:creationId xmlns:a16="http://schemas.microsoft.com/office/drawing/2014/main" id="{30C50151-A871-2173-46D3-D08704980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1" y="758515"/>
            <a:ext cx="3450568" cy="1415316"/>
          </a:xfrm>
          <a:prstGeom prst="rect">
            <a:avLst/>
          </a:prstGeom>
        </p:spPr>
      </p:pic>
      <p:pic>
        <p:nvPicPr>
          <p:cNvPr id="1026" name="Picture 2" descr="Peter Mosley">
            <a:extLst>
              <a:ext uri="{FF2B5EF4-FFF2-40B4-BE49-F238E27FC236}">
                <a16:creationId xmlns:a16="http://schemas.microsoft.com/office/drawing/2014/main" id="{615D34E5-5067-B447-C279-60B26602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25" y="4636412"/>
            <a:ext cx="1217981" cy="12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m Birks">
            <a:extLst>
              <a:ext uri="{FF2B5EF4-FFF2-40B4-BE49-F238E27FC236}">
                <a16:creationId xmlns:a16="http://schemas.microsoft.com/office/drawing/2014/main" id="{869C5C4B-7947-9AA5-D2DE-226B8C2B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63" y="4636410"/>
            <a:ext cx="941434" cy="12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4B188F-F103-72CE-31EC-991DDF80AFBD}"/>
              </a:ext>
            </a:extLst>
          </p:cNvPr>
          <p:cNvSpPr txBox="1">
            <a:spLocks/>
          </p:cNvSpPr>
          <p:nvPr/>
        </p:nvSpPr>
        <p:spPr>
          <a:xfrm>
            <a:off x="3292793" y="6130090"/>
            <a:ext cx="1568373" cy="474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/>
              <a:t>Tim Birks</a:t>
            </a:r>
          </a:p>
        </p:txBody>
      </p:sp>
      <p:pic>
        <p:nvPicPr>
          <p:cNvPr id="1030" name="Picture 6" descr="Kristina Rusimova">
            <a:extLst>
              <a:ext uri="{FF2B5EF4-FFF2-40B4-BE49-F238E27FC236}">
                <a16:creationId xmlns:a16="http://schemas.microsoft.com/office/drawing/2014/main" id="{6761128A-9AEC-C958-36FF-2528EC00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53" y="2186080"/>
            <a:ext cx="1378634" cy="127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DBE5AD-3444-B7FE-35CC-47A7A56BD02D}"/>
              </a:ext>
            </a:extLst>
          </p:cNvPr>
          <p:cNvSpPr txBox="1">
            <a:spLocks/>
          </p:cNvSpPr>
          <p:nvPr/>
        </p:nvSpPr>
        <p:spPr>
          <a:xfrm>
            <a:off x="7864691" y="3664759"/>
            <a:ext cx="1854649" cy="666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/>
              <a:t>Kristina Rusimova</a:t>
            </a:r>
          </a:p>
        </p:txBody>
      </p:sp>
      <p:pic>
        <p:nvPicPr>
          <p:cNvPr id="1032" name="Picture 8" descr="Kerrianne Harrington">
            <a:extLst>
              <a:ext uri="{FF2B5EF4-FFF2-40B4-BE49-F238E27FC236}">
                <a16:creationId xmlns:a16="http://schemas.microsoft.com/office/drawing/2014/main" id="{219991F9-911C-920E-B433-CB9106F1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10" y="2134384"/>
            <a:ext cx="1378634" cy="13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B8961E-64C3-2356-E698-CE7927938F6C}"/>
              </a:ext>
            </a:extLst>
          </p:cNvPr>
          <p:cNvSpPr txBox="1">
            <a:spLocks/>
          </p:cNvSpPr>
          <p:nvPr/>
        </p:nvSpPr>
        <p:spPr>
          <a:xfrm>
            <a:off x="5804205" y="3637527"/>
            <a:ext cx="1854649" cy="666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/>
              <a:t>Kerrianne Harrington</a:t>
            </a:r>
          </a:p>
        </p:txBody>
      </p:sp>
      <p:pic>
        <p:nvPicPr>
          <p:cNvPr id="8" name="Picture 2" descr="Josh Nunn">
            <a:extLst>
              <a:ext uri="{FF2B5EF4-FFF2-40B4-BE49-F238E27FC236}">
                <a16:creationId xmlns:a16="http://schemas.microsoft.com/office/drawing/2014/main" id="{E435B196-076B-307E-178C-CE5455C1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87" y="4746718"/>
            <a:ext cx="1139848" cy="9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E6DC457-1F8C-A833-582F-9E7079D06881}"/>
              </a:ext>
            </a:extLst>
          </p:cNvPr>
          <p:cNvSpPr txBox="1">
            <a:spLocks/>
          </p:cNvSpPr>
          <p:nvPr/>
        </p:nvSpPr>
        <p:spPr>
          <a:xfrm>
            <a:off x="5122524" y="6130090"/>
            <a:ext cx="1568373" cy="474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Josh Nunn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B725EC-0A7A-9F57-5404-53573289611E}"/>
              </a:ext>
            </a:extLst>
          </p:cNvPr>
          <p:cNvSpPr txBox="1">
            <a:spLocks/>
          </p:cNvSpPr>
          <p:nvPr/>
        </p:nvSpPr>
        <p:spPr>
          <a:xfrm>
            <a:off x="7620000" y="83066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Centre for Photonics and</a:t>
            </a:r>
          </a:p>
          <a:p>
            <a:pPr marL="0" indent="0">
              <a:buNone/>
            </a:pPr>
            <a:r>
              <a:rPr lang="en-GB"/>
              <a:t>Photonic Materials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B7A77E-56A5-4D8E-7763-CA15C971A8DB}"/>
              </a:ext>
            </a:extLst>
          </p:cNvPr>
          <p:cNvSpPr txBox="1">
            <a:spLocks/>
          </p:cNvSpPr>
          <p:nvPr/>
        </p:nvSpPr>
        <p:spPr>
          <a:xfrm>
            <a:off x="2132674" y="3640713"/>
            <a:ext cx="1854649" cy="666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/>
              <a:t>Tabijah Wasawo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410D1E-AA14-0633-FCA7-28BDC6206491}"/>
              </a:ext>
            </a:extLst>
          </p:cNvPr>
          <p:cNvSpPr txBox="1">
            <a:spLocks/>
          </p:cNvSpPr>
          <p:nvPr/>
        </p:nvSpPr>
        <p:spPr>
          <a:xfrm>
            <a:off x="3904573" y="3640713"/>
            <a:ext cx="1854649" cy="666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/>
              <a:t>Will Davis</a:t>
            </a:r>
          </a:p>
        </p:txBody>
      </p:sp>
      <p:pic>
        <p:nvPicPr>
          <p:cNvPr id="18" name="Picture 17" descr="A person in a white shirt&#10;&#10;Description automatically generated">
            <a:extLst>
              <a:ext uri="{FF2B5EF4-FFF2-40B4-BE49-F238E27FC236}">
                <a16:creationId xmlns:a16="http://schemas.microsoft.com/office/drawing/2014/main" id="{0BCDEDEF-AD56-60D7-A6AF-A9F9EAE8B4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3692" r="9111" b="24318"/>
          <a:stretch/>
        </p:blipFill>
        <p:spPr>
          <a:xfrm>
            <a:off x="3904573" y="2173831"/>
            <a:ext cx="1378634" cy="1328752"/>
          </a:xfrm>
          <a:prstGeom prst="rect">
            <a:avLst/>
          </a:prstGeom>
        </p:spPr>
      </p:pic>
      <p:pic>
        <p:nvPicPr>
          <p:cNvPr id="20" name="Picture 19" descr="A person standing in front of a poster&#10;&#10;Description automatically generated">
            <a:extLst>
              <a:ext uri="{FF2B5EF4-FFF2-40B4-BE49-F238E27FC236}">
                <a16:creationId xmlns:a16="http://schemas.microsoft.com/office/drawing/2014/main" id="{45060994-5FB6-3368-687D-6494913A17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7" t="19936" r="1" b="32394"/>
          <a:stretch/>
        </p:blipFill>
        <p:spPr>
          <a:xfrm>
            <a:off x="2132674" y="2150061"/>
            <a:ext cx="1355592" cy="13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53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DD86C-EBC7-80D7-C92A-94BE9662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modulation back to optical memory</a:t>
            </a:r>
          </a:p>
        </p:txBody>
      </p:sp>
      <p:pic>
        <p:nvPicPr>
          <p:cNvPr id="4" name="Content Placeholder 20" descr="A screenshot of a computer&#10;&#10;Description automatically generated">
            <a:extLst>
              <a:ext uri="{FF2B5EF4-FFF2-40B4-BE49-F238E27FC236}">
                <a16:creationId xmlns:a16="http://schemas.microsoft.com/office/drawing/2014/main" id="{B6D50406-8672-A438-A13F-03D3C6682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90" y="2597195"/>
            <a:ext cx="2343591" cy="128018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A9B9DD-E10B-E68F-D88A-2471AA4E8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7722" y="4653254"/>
            <a:ext cx="4051537" cy="179639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DE90C8-629A-F341-DA2D-24ECFC939F7F}"/>
              </a:ext>
            </a:extLst>
          </p:cNvPr>
          <p:cNvCxnSpPr>
            <a:cxnSpLocks/>
          </p:cNvCxnSpPr>
          <p:nvPr/>
        </p:nvCxnSpPr>
        <p:spPr>
          <a:xfrm>
            <a:off x="3323524" y="3457281"/>
            <a:ext cx="1010172" cy="562566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ABBD35-30D4-B2F3-57EE-B81B50E4FABD}"/>
              </a:ext>
            </a:extLst>
          </p:cNvPr>
          <p:cNvSpPr txBox="1">
            <a:spLocks/>
          </p:cNvSpPr>
          <p:nvPr/>
        </p:nvSpPr>
        <p:spPr>
          <a:xfrm>
            <a:off x="596292" y="1964714"/>
            <a:ext cx="3165389" cy="632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Phase modulation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1AA64C-BB8D-2A75-5F35-BCE860A2C172}"/>
              </a:ext>
            </a:extLst>
          </p:cNvPr>
          <p:cNvSpPr txBox="1">
            <a:spLocks/>
          </p:cNvSpPr>
          <p:nvPr/>
        </p:nvSpPr>
        <p:spPr>
          <a:xfrm>
            <a:off x="4506328" y="3457281"/>
            <a:ext cx="2682955" cy="618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Port switching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D0FB13-5470-9A20-5CAB-70F7F8EC6069}"/>
              </a:ext>
            </a:extLst>
          </p:cNvPr>
          <p:cNvSpPr txBox="1">
            <a:spLocks/>
          </p:cNvSpPr>
          <p:nvPr/>
        </p:nvSpPr>
        <p:spPr>
          <a:xfrm>
            <a:off x="8280795" y="4076082"/>
            <a:ext cx="3165389" cy="632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Quantum memory</a:t>
            </a:r>
          </a:p>
        </p:txBody>
      </p:sp>
      <p:pic>
        <p:nvPicPr>
          <p:cNvPr id="14" name="Picture 1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33911C13-6433-9E93-097A-26438F861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43" y="4113242"/>
            <a:ext cx="3352800" cy="76669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BDAEC0-D7C7-4BDB-4773-42DA12F1E670}"/>
              </a:ext>
            </a:extLst>
          </p:cNvPr>
          <p:cNvCxnSpPr>
            <a:cxnSpLocks/>
          </p:cNvCxnSpPr>
          <p:nvPr/>
        </p:nvCxnSpPr>
        <p:spPr>
          <a:xfrm>
            <a:off x="7270623" y="5175822"/>
            <a:ext cx="1010172" cy="562566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480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19DD-9BA6-EC11-C620-D7F2ECA6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All-optical switching mediated by Rb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7242F-518C-E70A-47FD-BC306EA4B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2084441"/>
            <a:ext cx="9439275" cy="2000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6CFD1B-EA72-1816-1436-CDA7EA764831}"/>
              </a:ext>
            </a:extLst>
          </p:cNvPr>
          <p:cNvSpPr txBox="1"/>
          <p:nvPr/>
        </p:nvSpPr>
        <p:spPr>
          <a:xfrm>
            <a:off x="6095999" y="4903149"/>
            <a:ext cx="366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err="1">
                <a:solidFill>
                  <a:schemeClr val="accent2">
                    <a:lumMod val="75000"/>
                  </a:schemeClr>
                </a:solidFill>
              </a:rPr>
              <a:t>Arxiv</a:t>
            </a:r>
            <a:r>
              <a:rPr lang="en-GB" sz="3600" b="1">
                <a:solidFill>
                  <a:schemeClr val="accent2">
                    <a:lumMod val="75000"/>
                  </a:schemeClr>
                </a:solidFill>
              </a:rPr>
              <a:t>: 2309.04313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0BD13-B180-D882-2675-7D8ED494B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03" y="4252201"/>
            <a:ext cx="2290010" cy="22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49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28090072-5764-CD7E-9031-CF19C3BB4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73" y="3924377"/>
            <a:ext cx="6112934" cy="2181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trike="sngStrike"/>
              <a:t>How do you store a photon?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4CEB-702D-942F-0346-FC459C018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7611" y="4708115"/>
            <a:ext cx="2818229" cy="124956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1CEEB3-D03A-2B14-A608-92B1FC20C73C}"/>
              </a:ext>
            </a:extLst>
          </p:cNvPr>
          <p:cNvSpPr txBox="1">
            <a:spLocks/>
          </p:cNvSpPr>
          <p:nvPr/>
        </p:nvSpPr>
        <p:spPr>
          <a:xfrm>
            <a:off x="1851454" y="2548744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u="sng"/>
              <a:t>Realise directly with a cavity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E47889-8886-300B-0CFA-4F6DCFE71FEA}"/>
              </a:ext>
            </a:extLst>
          </p:cNvPr>
          <p:cNvSpPr txBox="1">
            <a:spLocks/>
          </p:cNvSpPr>
          <p:nvPr/>
        </p:nvSpPr>
        <p:spPr>
          <a:xfrm>
            <a:off x="1344827" y="1561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GB"/>
              <a:t>How do you switch a photon?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33E069-BF7F-17DD-6D8D-443A564661E7}"/>
              </a:ext>
            </a:extLst>
          </p:cNvPr>
          <p:cNvSpPr/>
          <p:nvPr/>
        </p:nvSpPr>
        <p:spPr>
          <a:xfrm>
            <a:off x="643468" y="3251775"/>
            <a:ext cx="7377894" cy="3014857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21FB61-E5A9-6F1E-B4A0-4FEEA10D7296}"/>
              </a:ext>
            </a:extLst>
          </p:cNvPr>
          <p:cNvCxnSpPr>
            <a:cxnSpLocks/>
          </p:cNvCxnSpPr>
          <p:nvPr/>
        </p:nvCxnSpPr>
        <p:spPr>
          <a:xfrm>
            <a:off x="8370108" y="3757487"/>
            <a:ext cx="1477492" cy="191518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5BBF317-6BA2-0713-A57C-755B0DF8D7AE}"/>
              </a:ext>
            </a:extLst>
          </p:cNvPr>
          <p:cNvSpPr txBox="1">
            <a:spLocks/>
          </p:cNvSpPr>
          <p:nvPr/>
        </p:nvSpPr>
        <p:spPr>
          <a:xfrm>
            <a:off x="3322643" y="4857348"/>
            <a:ext cx="4091697" cy="634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Vapour cell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D5AB8F3-57C9-C689-B44F-7D37E8075F0C}"/>
              </a:ext>
            </a:extLst>
          </p:cNvPr>
          <p:cNvSpPr txBox="1">
            <a:spLocks/>
          </p:cNvSpPr>
          <p:nvPr/>
        </p:nvSpPr>
        <p:spPr>
          <a:xfrm>
            <a:off x="997617" y="3695628"/>
            <a:ext cx="1333125" cy="867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Signal input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EDF12E-75F2-B49B-71B6-090BA8BAB6EE}"/>
              </a:ext>
            </a:extLst>
          </p:cNvPr>
          <p:cNvSpPr txBox="1">
            <a:spLocks/>
          </p:cNvSpPr>
          <p:nvPr/>
        </p:nvSpPr>
        <p:spPr>
          <a:xfrm>
            <a:off x="5972725" y="3496736"/>
            <a:ext cx="2177821" cy="867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Transmitted output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65C8788-6A84-6050-381F-C87917A5A87C}"/>
              </a:ext>
            </a:extLst>
          </p:cNvPr>
          <p:cNvSpPr txBox="1">
            <a:spLocks/>
          </p:cNvSpPr>
          <p:nvPr/>
        </p:nvSpPr>
        <p:spPr>
          <a:xfrm>
            <a:off x="2305556" y="3319511"/>
            <a:ext cx="1868513" cy="867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Reflected output</a:t>
            </a:r>
          </a:p>
        </p:txBody>
      </p:sp>
    </p:spTree>
    <p:extLst>
      <p:ext uri="{BB962C8B-B14F-4D97-AF65-F5344CB8AC3E}">
        <p14:creationId xmlns:p14="http://schemas.microsoft.com/office/powerpoint/2010/main" val="2816869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25E1-FB4D-2827-410B-BA995DC9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Cavity-integrated optical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C0CB4-697C-1C4D-526B-474A897B0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1031"/>
            <a:ext cx="5257800" cy="4055932"/>
          </a:xfrm>
        </p:spPr>
        <p:txBody>
          <a:bodyPr/>
          <a:lstStyle/>
          <a:p>
            <a:r>
              <a:rPr lang="en-GB"/>
              <a:t>Control field changes susceptibility as before</a:t>
            </a:r>
          </a:p>
          <a:p>
            <a:r>
              <a:rPr lang="en-GB"/>
              <a:t>Effectively changing refractive index of cavity</a:t>
            </a:r>
          </a:p>
          <a:p>
            <a:r>
              <a:rPr lang="en-GB"/>
              <a:t>Rapid switch of cavity from strong transmission to strong reflection</a:t>
            </a:r>
          </a:p>
        </p:txBody>
      </p:sp>
      <p:pic>
        <p:nvPicPr>
          <p:cNvPr id="4" name="Picture 3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FB114DC4-DD5C-A39F-3F73-7C60F4550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57" y="3425779"/>
            <a:ext cx="4859925" cy="17341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2364C6-FE08-1E3C-2088-5D5967913F18}"/>
              </a:ext>
            </a:extLst>
          </p:cNvPr>
          <p:cNvSpPr txBox="1">
            <a:spLocks/>
          </p:cNvSpPr>
          <p:nvPr/>
        </p:nvSpPr>
        <p:spPr>
          <a:xfrm>
            <a:off x="8240783" y="4167512"/>
            <a:ext cx="3252994" cy="504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Vapour cell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55F81-9391-0183-DC36-2A8C3C31F737}"/>
              </a:ext>
            </a:extLst>
          </p:cNvPr>
          <p:cNvSpPr txBox="1">
            <a:spLocks/>
          </p:cNvSpPr>
          <p:nvPr/>
        </p:nvSpPr>
        <p:spPr>
          <a:xfrm>
            <a:off x="6392333" y="3243918"/>
            <a:ext cx="1059865" cy="68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Signal input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A3B2B9-3FED-D160-FEC4-52092876F921}"/>
              </a:ext>
            </a:extLst>
          </p:cNvPr>
          <p:cNvSpPr txBox="1">
            <a:spLocks/>
          </p:cNvSpPr>
          <p:nvPr/>
        </p:nvSpPr>
        <p:spPr>
          <a:xfrm>
            <a:off x="10347660" y="3085794"/>
            <a:ext cx="1731418" cy="68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Transmitted output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2655CB-4EE1-0B38-F190-7DD452B769FD}"/>
              </a:ext>
            </a:extLst>
          </p:cNvPr>
          <p:cNvSpPr txBox="1">
            <a:spLocks/>
          </p:cNvSpPr>
          <p:nvPr/>
        </p:nvSpPr>
        <p:spPr>
          <a:xfrm>
            <a:off x="7584581" y="2944896"/>
            <a:ext cx="1485511" cy="68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Reflected output</a:t>
            </a:r>
          </a:p>
        </p:txBody>
      </p:sp>
    </p:spTree>
    <p:extLst>
      <p:ext uri="{BB962C8B-B14F-4D97-AF65-F5344CB8AC3E}">
        <p14:creationId xmlns:p14="http://schemas.microsoft.com/office/powerpoint/2010/main" val="1673325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25E1-FB4D-2827-410B-BA995DC9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Cavity-integrated optical switch: results</a:t>
            </a:r>
          </a:p>
        </p:txBody>
      </p:sp>
      <p:pic>
        <p:nvPicPr>
          <p:cNvPr id="4" name="Picture 3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FB114DC4-DD5C-A39F-3F73-7C60F4550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57" y="3425779"/>
            <a:ext cx="4859925" cy="17341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2364C6-FE08-1E3C-2088-5D5967913F18}"/>
              </a:ext>
            </a:extLst>
          </p:cNvPr>
          <p:cNvSpPr txBox="1">
            <a:spLocks/>
          </p:cNvSpPr>
          <p:nvPr/>
        </p:nvSpPr>
        <p:spPr>
          <a:xfrm>
            <a:off x="8240783" y="4167512"/>
            <a:ext cx="3252994" cy="504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Vapour cell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55F81-9391-0183-DC36-2A8C3C31F737}"/>
              </a:ext>
            </a:extLst>
          </p:cNvPr>
          <p:cNvSpPr txBox="1">
            <a:spLocks/>
          </p:cNvSpPr>
          <p:nvPr/>
        </p:nvSpPr>
        <p:spPr>
          <a:xfrm>
            <a:off x="6392333" y="3243918"/>
            <a:ext cx="1059865" cy="68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Signal input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A3B2B9-3FED-D160-FEC4-52092876F921}"/>
              </a:ext>
            </a:extLst>
          </p:cNvPr>
          <p:cNvSpPr txBox="1">
            <a:spLocks/>
          </p:cNvSpPr>
          <p:nvPr/>
        </p:nvSpPr>
        <p:spPr>
          <a:xfrm>
            <a:off x="10347660" y="3085794"/>
            <a:ext cx="1731418" cy="68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Transmitted output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2655CB-4EE1-0B38-F190-7DD452B769FD}"/>
              </a:ext>
            </a:extLst>
          </p:cNvPr>
          <p:cNvSpPr txBox="1">
            <a:spLocks/>
          </p:cNvSpPr>
          <p:nvPr/>
        </p:nvSpPr>
        <p:spPr>
          <a:xfrm>
            <a:off x="7584581" y="2944896"/>
            <a:ext cx="1485511" cy="68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Reflected output</a:t>
            </a:r>
          </a:p>
        </p:txBody>
      </p:sp>
      <p:pic>
        <p:nvPicPr>
          <p:cNvPr id="13" name="Picture 12" descr="A graph of a signal&#10;&#10;Description automatically generated with medium confidence">
            <a:extLst>
              <a:ext uri="{FF2B5EF4-FFF2-40B4-BE49-F238E27FC236}">
                <a16:creationId xmlns:a16="http://schemas.microsoft.com/office/drawing/2014/main" id="{9333DE7E-A97E-3F3C-2B74-808303163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2" y="2133540"/>
            <a:ext cx="6164576" cy="3728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2C805A-046C-F0C7-9E60-C132F8E555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3" b="66262"/>
          <a:stretch/>
        </p:blipFill>
        <p:spPr>
          <a:xfrm rot="5400000">
            <a:off x="7195036" y="2966697"/>
            <a:ext cx="407168" cy="4372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AA67F8-2D81-C93C-F644-E8DC403097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1" r="69408"/>
          <a:stretch/>
        </p:blipFill>
        <p:spPr>
          <a:xfrm rot="10800000">
            <a:off x="11263862" y="3785243"/>
            <a:ext cx="382830" cy="54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96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25E1-FB4D-2827-410B-BA995DC9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Cavity-integrated optical switch: future</a:t>
            </a:r>
          </a:p>
        </p:txBody>
      </p:sp>
      <p:pic>
        <p:nvPicPr>
          <p:cNvPr id="13" name="Picture 12" descr="A graph of a signal&#10;&#10;Description automatically generated with medium confidence">
            <a:extLst>
              <a:ext uri="{FF2B5EF4-FFF2-40B4-BE49-F238E27FC236}">
                <a16:creationId xmlns:a16="http://schemas.microsoft.com/office/drawing/2014/main" id="{9333DE7E-A97E-3F3C-2B74-808303163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2" y="2133540"/>
            <a:ext cx="6164576" cy="37288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9262F-34D7-7803-6F1C-D16AA372E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553" y="2121031"/>
            <a:ext cx="5257800" cy="405593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Lock lasers off-resonance for high transmission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Rapid switching with EOM to modulate control field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943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730B3-1208-432C-A0C1-482E92D0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Miniaturisation: in-fibre vapour cell</a:t>
            </a:r>
          </a:p>
        </p:txBody>
      </p:sp>
      <p:pic>
        <p:nvPicPr>
          <p:cNvPr id="4" name="Picture 3" descr="A close up of a circle&#10;&#10;Description automatically generated">
            <a:extLst>
              <a:ext uri="{FF2B5EF4-FFF2-40B4-BE49-F238E27FC236}">
                <a16:creationId xmlns:a16="http://schemas.microsoft.com/office/drawing/2014/main" id="{5FB0C957-E900-0CAC-C073-CDA6E896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25" y="2531003"/>
            <a:ext cx="9767150" cy="315500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B0159F-C545-E07C-E7D2-7EAD95A2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073" y="1916931"/>
            <a:ext cx="5345853" cy="5301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/>
              <a:t>Atoms inside a hollow core fibre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34C714-88AB-F206-4300-A682B5CC9CA1}"/>
              </a:ext>
            </a:extLst>
          </p:cNvPr>
          <p:cNvSpPr txBox="1">
            <a:spLocks/>
          </p:cNvSpPr>
          <p:nvPr/>
        </p:nvSpPr>
        <p:spPr>
          <a:xfrm>
            <a:off x="6953673" y="6091631"/>
            <a:ext cx="5345853" cy="530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Low-loss interconnections via GIF lens</a:t>
            </a:r>
          </a:p>
        </p:txBody>
      </p:sp>
    </p:spTree>
    <p:extLst>
      <p:ext uri="{BB962C8B-B14F-4D97-AF65-F5344CB8AC3E}">
        <p14:creationId xmlns:p14="http://schemas.microsoft.com/office/powerpoint/2010/main" val="3653870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94BA-FB1E-890B-9CE5-FD28B78E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Low-loss fibre interconnects</a:t>
            </a:r>
          </a:p>
        </p:txBody>
      </p:sp>
      <p:pic>
        <p:nvPicPr>
          <p:cNvPr id="5" name="Picture 4" descr="A graph of a device loss&#10;&#10;Description automatically generated">
            <a:extLst>
              <a:ext uri="{FF2B5EF4-FFF2-40B4-BE49-F238E27FC236}">
                <a16:creationId xmlns:a16="http://schemas.microsoft.com/office/drawing/2014/main" id="{4684AC9E-F1D8-04CF-211D-47B183BB1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76" y="1916931"/>
            <a:ext cx="4707724" cy="426974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D3F9FA-6B02-9346-3CBA-61FBAF226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487" y="2130740"/>
            <a:ext cx="5257800" cy="405593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Device insertion loss 0.6(2) dB at 780 nm</a:t>
            </a:r>
          </a:p>
        </p:txBody>
      </p:sp>
      <p:pic>
        <p:nvPicPr>
          <p:cNvPr id="7" name="Picture 6" descr="A close up of a circle&#10;&#10;Description automatically generated">
            <a:extLst>
              <a:ext uri="{FF2B5EF4-FFF2-40B4-BE49-F238E27FC236}">
                <a16:creationId xmlns:a16="http://schemas.microsoft.com/office/drawing/2014/main" id="{0AC1789D-F0B0-D99C-3F18-96BF83DE7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1" t="48589"/>
          <a:stretch/>
        </p:blipFill>
        <p:spPr>
          <a:xfrm>
            <a:off x="7408333" y="3429000"/>
            <a:ext cx="4038599" cy="238942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905E0B-49C5-CC29-C56B-A3C01455B144}"/>
              </a:ext>
            </a:extLst>
          </p:cNvPr>
          <p:cNvSpPr txBox="1">
            <a:spLocks/>
          </p:cNvSpPr>
          <p:nvPr/>
        </p:nvSpPr>
        <p:spPr>
          <a:xfrm>
            <a:off x="7309274" y="5329631"/>
            <a:ext cx="4400126" cy="3769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Mode matching with GIF lens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96DE4-4C90-CC21-67A2-C5017CB35D16}"/>
              </a:ext>
            </a:extLst>
          </p:cNvPr>
          <p:cNvSpPr txBox="1">
            <a:spLocks/>
          </p:cNvSpPr>
          <p:nvPr/>
        </p:nvSpPr>
        <p:spPr>
          <a:xfrm>
            <a:off x="548043" y="6186672"/>
            <a:ext cx="7206069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HCF loss given over 50cm (cell length)</a:t>
            </a:r>
          </a:p>
        </p:txBody>
      </p:sp>
    </p:spTree>
    <p:extLst>
      <p:ext uri="{BB962C8B-B14F-4D97-AF65-F5344CB8AC3E}">
        <p14:creationId xmlns:p14="http://schemas.microsoft.com/office/powerpoint/2010/main" val="31552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19DD-9BA6-EC11-C620-D7F2ECA6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Low-loss, fibre-integrated vapour cell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CFD1B-EA72-1816-1436-CDA7EA764831}"/>
              </a:ext>
            </a:extLst>
          </p:cNvPr>
          <p:cNvSpPr txBox="1"/>
          <p:nvPr/>
        </p:nvSpPr>
        <p:spPr>
          <a:xfrm>
            <a:off x="6095999" y="4903149"/>
            <a:ext cx="366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err="1">
                <a:solidFill>
                  <a:schemeClr val="accent2">
                    <a:lumMod val="75000"/>
                  </a:schemeClr>
                </a:solidFill>
              </a:rPr>
              <a:t>Arxiv</a:t>
            </a:r>
            <a:r>
              <a:rPr lang="en-GB" sz="3600" b="1">
                <a:solidFill>
                  <a:schemeClr val="accent2">
                    <a:lumMod val="75000"/>
                  </a:schemeClr>
                </a:solidFill>
              </a:rPr>
              <a:t>: 2401.10651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0BD13-B180-D882-2675-7D8ED494B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03" y="4252201"/>
            <a:ext cx="2290010" cy="2290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0F76A-6D16-51E3-81B7-F65947E95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03" y="1864854"/>
            <a:ext cx="11357914" cy="22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11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87D7-99D4-9CD1-269E-48FFA235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A8A51-4532-3443-A92B-65BEE71DB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Port-switching in a cavity</a:t>
            </a:r>
          </a:p>
          <a:p>
            <a:r>
              <a:rPr lang="en-GB"/>
              <a:t>Phase modulation at telecoms wavelengths</a:t>
            </a:r>
          </a:p>
          <a:p>
            <a:r>
              <a:rPr lang="en-GB"/>
              <a:t>Fill fibre cell with Rb</a:t>
            </a:r>
          </a:p>
        </p:txBody>
      </p:sp>
    </p:spTree>
    <p:extLst>
      <p:ext uri="{BB962C8B-B14F-4D97-AF65-F5344CB8AC3E}">
        <p14:creationId xmlns:p14="http://schemas.microsoft.com/office/powerpoint/2010/main" val="150248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FAC96-E872-B716-5F87-50CF0FBC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Quantum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395C6-9CFC-7968-CD8F-1FA7E0D6B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Bit (binary digit) → qubit (</a:t>
            </a:r>
            <a:r>
              <a:rPr lang="en-GB" i="1"/>
              <a:t>quantum </a:t>
            </a:r>
            <a:r>
              <a:rPr lang="en-GB"/>
              <a:t>binary digit)</a:t>
            </a:r>
          </a:p>
          <a:p>
            <a:r>
              <a:rPr lang="en-GB"/>
              <a:t>Exploit quantum resources (superpositions, entangled states, etc.)</a:t>
            </a:r>
          </a:p>
          <a:p>
            <a:r>
              <a:rPr lang="en-GB"/>
              <a:t>Promises improvements in:</a:t>
            </a:r>
          </a:p>
          <a:p>
            <a:pPr lvl="1"/>
            <a:r>
              <a:rPr lang="en-GB"/>
              <a:t>Precision measurement</a:t>
            </a:r>
          </a:p>
          <a:p>
            <a:pPr lvl="1"/>
            <a:r>
              <a:rPr lang="en-GB"/>
              <a:t>Tests of fundamental physics</a:t>
            </a:r>
          </a:p>
          <a:p>
            <a:pPr lvl="1"/>
            <a:r>
              <a:rPr lang="en-GB"/>
              <a:t>Encryption &amp; decryption</a:t>
            </a:r>
          </a:p>
          <a:p>
            <a:pPr lvl="1"/>
            <a:r>
              <a:rPr lang="en-GB"/>
              <a:t>Drug discovery</a:t>
            </a:r>
          </a:p>
          <a:p>
            <a:pPr lvl="1"/>
            <a:r>
              <a:rPr lang="en-GB"/>
              <a:t>Material development</a:t>
            </a:r>
          </a:p>
          <a:p>
            <a:pPr lvl="1"/>
            <a:r>
              <a:rPr lang="en-GB"/>
              <a:t>Machine learning</a:t>
            </a:r>
          </a:p>
          <a:p>
            <a:pPr lvl="1"/>
            <a:r>
              <a:rPr lang="en-GB"/>
              <a:t>Quantum chemistry</a:t>
            </a:r>
          </a:p>
          <a:p>
            <a:pPr lvl="1"/>
            <a:r>
              <a:rPr lang="en-GB"/>
              <a:t>Whatever else you need to please your funding body</a:t>
            </a:r>
          </a:p>
        </p:txBody>
      </p:sp>
    </p:spTree>
    <p:extLst>
      <p:ext uri="{BB962C8B-B14F-4D97-AF65-F5344CB8AC3E}">
        <p14:creationId xmlns:p14="http://schemas.microsoft.com/office/powerpoint/2010/main" val="3600569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7BB70D-FCE1-45E9-EC13-BA864773C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41094" y="-521953"/>
            <a:ext cx="9144000" cy="2387600"/>
          </a:xfrm>
        </p:spPr>
        <p:txBody>
          <a:bodyPr/>
          <a:lstStyle/>
          <a:p>
            <a:r>
              <a:rPr lang="en-GB"/>
              <a:t>Thank you</a:t>
            </a:r>
          </a:p>
        </p:txBody>
      </p:sp>
      <p:pic>
        <p:nvPicPr>
          <p:cNvPr id="7" name="Content Placeholder 20" descr="A screenshot of a computer&#10;&#10;Description automatically generated">
            <a:extLst>
              <a:ext uri="{FF2B5EF4-FFF2-40B4-BE49-F238E27FC236}">
                <a16:creationId xmlns:a16="http://schemas.microsoft.com/office/drawing/2014/main" id="{076E2F94-8562-DBFE-075A-C4557E43C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75" y="2093053"/>
            <a:ext cx="4448462" cy="2429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071AC2-0C6B-918C-2276-6ABEC91F1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15" y="623680"/>
            <a:ext cx="2290010" cy="22900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912F489-C2D9-9F5A-C234-414C8213291A}"/>
              </a:ext>
            </a:extLst>
          </p:cNvPr>
          <p:cNvGrpSpPr/>
          <p:nvPr/>
        </p:nvGrpSpPr>
        <p:grpSpPr>
          <a:xfrm>
            <a:off x="6362367" y="517991"/>
            <a:ext cx="2553902" cy="2501387"/>
            <a:chOff x="6368717" y="501360"/>
            <a:chExt cx="2553902" cy="2501387"/>
          </a:xfrm>
        </p:grpSpPr>
        <p:pic>
          <p:nvPicPr>
            <p:cNvPr id="9" name="Picture 8" descr="A close up of a circle&#10;&#10;Description automatically generated">
              <a:extLst>
                <a:ext uri="{FF2B5EF4-FFF2-40B4-BE49-F238E27FC236}">
                  <a16:creationId xmlns:a16="http://schemas.microsoft.com/office/drawing/2014/main" id="{094BBCD9-E026-6D5A-8016-541D30CD7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8463" r="29403" b="9087"/>
            <a:stretch/>
          </p:blipFill>
          <p:spPr>
            <a:xfrm>
              <a:off x="6368717" y="501360"/>
              <a:ext cx="2553902" cy="250138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E80B82-399D-9BF2-BE56-492EB4E8FD44}"/>
                </a:ext>
              </a:extLst>
            </p:cNvPr>
            <p:cNvSpPr/>
            <p:nvPr/>
          </p:nvSpPr>
          <p:spPr>
            <a:xfrm>
              <a:off x="6798469" y="506026"/>
              <a:ext cx="319881" cy="290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F793CF-1A01-2AAE-2784-0A2B41FC3FB0}"/>
                </a:ext>
              </a:extLst>
            </p:cNvPr>
            <p:cNvSpPr/>
            <p:nvPr/>
          </p:nvSpPr>
          <p:spPr>
            <a:xfrm>
              <a:off x="6396038" y="2636045"/>
              <a:ext cx="410447" cy="3667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 descr="A graph of a signal&#10;&#10;Description automatically generated with medium confidence">
            <a:extLst>
              <a:ext uri="{FF2B5EF4-FFF2-40B4-BE49-F238E27FC236}">
                <a16:creationId xmlns:a16="http://schemas.microsoft.com/office/drawing/2014/main" id="{AD4F4BA8-A64E-EED8-5763-0BA1D2FA2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02107"/>
            <a:ext cx="5396122" cy="3263996"/>
          </a:xfrm>
          <a:prstGeom prst="rect">
            <a:avLst/>
          </a:prstGeom>
        </p:spPr>
      </p:pic>
      <p:pic>
        <p:nvPicPr>
          <p:cNvPr id="19" name="Picture 18" descr="A graph of a device loss&#10;&#10;Description automatically generated">
            <a:extLst>
              <a:ext uri="{FF2B5EF4-FFF2-40B4-BE49-F238E27FC236}">
                <a16:creationId xmlns:a16="http://schemas.microsoft.com/office/drawing/2014/main" id="{B4DD88DA-B339-8B12-3221-9096DA662E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83"/>
          <a:stretch/>
        </p:blipFill>
        <p:spPr>
          <a:xfrm>
            <a:off x="1040794" y="4750429"/>
            <a:ext cx="4399039" cy="20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08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7BB70D-FCE1-45E9-EC13-BA864773CA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Emergency slides</a:t>
            </a:r>
          </a:p>
        </p:txBody>
      </p:sp>
    </p:spTree>
    <p:extLst>
      <p:ext uri="{BB962C8B-B14F-4D97-AF65-F5344CB8AC3E}">
        <p14:creationId xmlns:p14="http://schemas.microsoft.com/office/powerpoint/2010/main" val="1450489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8C284C0-9DB3-217B-C206-593BF4FF7493}"/>
              </a:ext>
            </a:extLst>
          </p:cNvPr>
          <p:cNvGrpSpPr/>
          <p:nvPr/>
        </p:nvGrpSpPr>
        <p:grpSpPr>
          <a:xfrm>
            <a:off x="838200" y="1980773"/>
            <a:ext cx="4368732" cy="2027777"/>
            <a:chOff x="2030569" y="2124148"/>
            <a:chExt cx="5622459" cy="2609703"/>
          </a:xfrm>
        </p:grpSpPr>
        <p:pic>
          <p:nvPicPr>
            <p:cNvPr id="10" name="Picture 9" descr="A graph of a function&#10;&#10;Description automatically generated">
              <a:extLst>
                <a:ext uri="{FF2B5EF4-FFF2-40B4-BE49-F238E27FC236}">
                  <a16:creationId xmlns:a16="http://schemas.microsoft.com/office/drawing/2014/main" id="{6284D5BE-261D-9D8F-939C-2134CE261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75"/>
            <a:stretch/>
          </p:blipFill>
          <p:spPr>
            <a:xfrm>
              <a:off x="5073498" y="2124148"/>
              <a:ext cx="2579530" cy="2609703"/>
            </a:xfrm>
            <a:prstGeom prst="rect">
              <a:avLst/>
            </a:prstGeom>
          </p:spPr>
        </p:pic>
        <p:pic>
          <p:nvPicPr>
            <p:cNvPr id="11" name="Picture 10" descr="A graph of a function&#10;&#10;Description automatically generated">
              <a:extLst>
                <a:ext uri="{FF2B5EF4-FFF2-40B4-BE49-F238E27FC236}">
                  <a16:creationId xmlns:a16="http://schemas.microsoft.com/office/drawing/2014/main" id="{AFF8C93F-2BD2-DFB1-5D25-9A8BAA2D4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29"/>
            <a:stretch/>
          </p:blipFill>
          <p:spPr>
            <a:xfrm>
              <a:off x="2030569" y="2124148"/>
              <a:ext cx="2827181" cy="2609703"/>
            </a:xfrm>
            <a:prstGeom prst="rect">
              <a:avLst/>
            </a:prstGeom>
          </p:spPr>
        </p:pic>
      </p:grp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6F384F71-50DA-A441-258A-15B2654FE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3" y="1097387"/>
            <a:ext cx="5410200" cy="30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ircular object with a blue center&#10;&#10;Description automatically generated">
            <a:extLst>
              <a:ext uri="{FF2B5EF4-FFF2-40B4-BE49-F238E27FC236}">
                <a16:creationId xmlns:a16="http://schemas.microsoft.com/office/drawing/2014/main" id="{BFD93D11-36A9-84DE-0DC0-79D85EB99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89" y="3998481"/>
            <a:ext cx="2686995" cy="268699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F41C4A-D768-386F-C7EF-03D57E5ACD41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9998618" y="4372020"/>
            <a:ext cx="1100021" cy="25634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D13AAE2-023B-18F3-54F2-A3D4E7891D3F}"/>
              </a:ext>
            </a:extLst>
          </p:cNvPr>
          <p:cNvSpPr txBox="1"/>
          <p:nvPr/>
        </p:nvSpPr>
        <p:spPr>
          <a:xfrm>
            <a:off x="402251" y="3979087"/>
            <a:ext cx="202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Cladding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B4F527-08F4-8802-691A-4D4E7B3B965E}"/>
              </a:ext>
            </a:extLst>
          </p:cNvPr>
          <p:cNvCxnSpPr>
            <a:cxnSpLocks/>
          </p:cNvCxnSpPr>
          <p:nvPr/>
        </p:nvCxnSpPr>
        <p:spPr>
          <a:xfrm flipH="1" flipV="1">
            <a:off x="9596846" y="5556542"/>
            <a:ext cx="1422596" cy="70192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E88C70-6E8E-6907-CCCD-7F2A9F71077A}"/>
              </a:ext>
            </a:extLst>
          </p:cNvPr>
          <p:cNvSpPr txBox="1"/>
          <p:nvPr/>
        </p:nvSpPr>
        <p:spPr>
          <a:xfrm>
            <a:off x="4072460" y="6142327"/>
            <a:ext cx="202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25 </a:t>
            </a:r>
            <a:r>
              <a:rPr lang="el-GR"/>
              <a:t>μ</a:t>
            </a:r>
            <a:r>
              <a:rPr lang="en-GB"/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5F1F75-3D0F-D0DA-70AE-7FBCE25CE1A6}"/>
              </a:ext>
            </a:extLst>
          </p:cNvPr>
          <p:cNvSpPr txBox="1"/>
          <p:nvPr/>
        </p:nvSpPr>
        <p:spPr>
          <a:xfrm>
            <a:off x="10509813" y="4665317"/>
            <a:ext cx="1732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Stray light in resonator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BDFE2D-A7EF-1D57-D55D-4209F941D645}"/>
              </a:ext>
            </a:extLst>
          </p:cNvPr>
          <p:cNvCxnSpPr>
            <a:cxnSpLocks/>
          </p:cNvCxnSpPr>
          <p:nvPr/>
        </p:nvCxnSpPr>
        <p:spPr>
          <a:xfrm flipH="1">
            <a:off x="9596846" y="4948718"/>
            <a:ext cx="1436914" cy="24293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AB9A2D7-0D57-4D2C-13C8-B5523C762564}"/>
              </a:ext>
            </a:extLst>
          </p:cNvPr>
          <p:cNvSpPr txBox="1"/>
          <p:nvPr/>
        </p:nvSpPr>
        <p:spPr>
          <a:xfrm>
            <a:off x="10757112" y="5170912"/>
            <a:ext cx="202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Light guided</a:t>
            </a:r>
          </a:p>
          <a:p>
            <a:r>
              <a:rPr lang="en-GB"/>
              <a:t>in core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87C305-0B5B-E855-0B77-39A9F1761AC1}"/>
              </a:ext>
            </a:extLst>
          </p:cNvPr>
          <p:cNvCxnSpPr>
            <a:cxnSpLocks/>
          </p:cNvCxnSpPr>
          <p:nvPr/>
        </p:nvCxnSpPr>
        <p:spPr>
          <a:xfrm flipH="1" flipV="1">
            <a:off x="9466217" y="5377564"/>
            <a:ext cx="1290895" cy="9165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6FE44D-E92F-B7D7-180D-F4F4316ACDDC}"/>
              </a:ext>
            </a:extLst>
          </p:cNvPr>
          <p:cNvCxnSpPr/>
          <p:nvPr/>
        </p:nvCxnSpPr>
        <p:spPr>
          <a:xfrm>
            <a:off x="4204766" y="6592366"/>
            <a:ext cx="471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793691D2-E70C-CAEC-22C9-0EAAD3814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58" y="4022016"/>
            <a:ext cx="2686995" cy="26869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B7CEAB3-2D7B-BE02-B48C-222559F3A1FE}"/>
              </a:ext>
            </a:extLst>
          </p:cNvPr>
          <p:cNvSpPr txBox="1"/>
          <p:nvPr/>
        </p:nvSpPr>
        <p:spPr>
          <a:xfrm>
            <a:off x="482733" y="6056228"/>
            <a:ext cx="202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10D66-E41A-E81E-3BE1-CF213319B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558" y="3992325"/>
            <a:ext cx="2686996" cy="2686996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CA34B-DE00-43D4-30F3-C4F1F4D5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Exactly one slide about hollow core optical fibre (HCF)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CFC60F-F61A-07B8-6EA0-AF82A41CF253}"/>
              </a:ext>
            </a:extLst>
          </p:cNvPr>
          <p:cNvSpPr txBox="1"/>
          <p:nvPr/>
        </p:nvSpPr>
        <p:spPr>
          <a:xfrm>
            <a:off x="10954195" y="6142109"/>
            <a:ext cx="202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Resonator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D28725-1E93-83A4-5CF1-01FF9B6D9712}"/>
              </a:ext>
            </a:extLst>
          </p:cNvPr>
          <p:cNvCxnSpPr>
            <a:cxnSpLocks/>
          </p:cNvCxnSpPr>
          <p:nvPr/>
        </p:nvCxnSpPr>
        <p:spPr>
          <a:xfrm>
            <a:off x="1362630" y="4305490"/>
            <a:ext cx="819282" cy="49832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A5CEBF1-A992-FE7B-A9C7-E6114B107336}"/>
              </a:ext>
            </a:extLst>
          </p:cNvPr>
          <p:cNvCxnSpPr>
            <a:cxnSpLocks/>
          </p:cNvCxnSpPr>
          <p:nvPr/>
        </p:nvCxnSpPr>
        <p:spPr>
          <a:xfrm flipV="1">
            <a:off x="1362630" y="5377564"/>
            <a:ext cx="1341968" cy="7645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F19A126-F329-D54C-79BE-08838926322D}"/>
              </a:ext>
            </a:extLst>
          </p:cNvPr>
          <p:cNvSpPr txBox="1"/>
          <p:nvPr/>
        </p:nvSpPr>
        <p:spPr>
          <a:xfrm>
            <a:off x="11098639" y="4187354"/>
            <a:ext cx="202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Jacket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79DF19-25F1-975D-F14A-143075918D91}"/>
              </a:ext>
            </a:extLst>
          </p:cNvPr>
          <p:cNvSpPr txBox="1"/>
          <p:nvPr/>
        </p:nvSpPr>
        <p:spPr>
          <a:xfrm>
            <a:off x="2516328" y="6128148"/>
            <a:ext cx="202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SMF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C17BED6-519F-7194-2602-E7A596F6D9D7}"/>
              </a:ext>
            </a:extLst>
          </p:cNvPr>
          <p:cNvSpPr txBox="1"/>
          <p:nvPr/>
        </p:nvSpPr>
        <p:spPr>
          <a:xfrm>
            <a:off x="9039443" y="6128148"/>
            <a:ext cx="202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HCF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7EFA47-5D34-7CCE-1729-8D1438CD9835}"/>
              </a:ext>
            </a:extLst>
          </p:cNvPr>
          <p:cNvSpPr txBox="1"/>
          <p:nvPr/>
        </p:nvSpPr>
        <p:spPr>
          <a:xfrm>
            <a:off x="5826885" y="6135187"/>
            <a:ext cx="202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HCF</a:t>
            </a:r>
          </a:p>
        </p:txBody>
      </p:sp>
    </p:spTree>
    <p:extLst>
      <p:ext uri="{BB962C8B-B14F-4D97-AF65-F5344CB8AC3E}">
        <p14:creationId xmlns:p14="http://schemas.microsoft.com/office/powerpoint/2010/main" val="898475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598F-11D6-9C7A-AE88-EB370B495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fabricate fibre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896DD-AB57-388E-35B0-A196B9259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333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AF31-AD6D-E991-5B6C-6E3F171C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Cleave GRIN to length with customised tension cleaver</a:t>
            </a:r>
          </a:p>
        </p:txBody>
      </p:sp>
      <p:pic>
        <p:nvPicPr>
          <p:cNvPr id="5" name="Content Placeholder 4" descr="A close-up of a machine&#10;&#10;Description automatically generated">
            <a:extLst>
              <a:ext uri="{FF2B5EF4-FFF2-40B4-BE49-F238E27FC236}">
                <a16:creationId xmlns:a16="http://schemas.microsoft.com/office/drawing/2014/main" id="{EAD60EB3-7FAA-44A3-77DB-2F900AE78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71" y="2120900"/>
            <a:ext cx="7940258" cy="4056063"/>
          </a:xfrm>
        </p:spPr>
      </p:pic>
    </p:spTree>
    <p:extLst>
      <p:ext uri="{BB962C8B-B14F-4D97-AF65-F5344CB8AC3E}">
        <p14:creationId xmlns:p14="http://schemas.microsoft.com/office/powerpoint/2010/main" val="2359866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D5A4-0CFF-340F-A676-7B999E57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Previous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A8B9A-EF7C-4603-F788-E1589BE7C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Big macroscopic cold splices (or no loss reported)</a:t>
            </a:r>
          </a:p>
          <a:p>
            <a:r>
              <a:rPr lang="en-GB"/>
              <a:t>Not encapsulated</a:t>
            </a:r>
          </a:p>
          <a:p>
            <a:r>
              <a:rPr lang="en-GB"/>
              <a:t>Telecoms wavelengths</a:t>
            </a:r>
          </a:p>
        </p:txBody>
      </p:sp>
      <p:pic>
        <p:nvPicPr>
          <p:cNvPr id="5" name="Picture 4" descr="Diagram of a diagram of a machine&#10;&#10;Description automatically generated">
            <a:extLst>
              <a:ext uri="{FF2B5EF4-FFF2-40B4-BE49-F238E27FC236}">
                <a16:creationId xmlns:a16="http://schemas.microsoft.com/office/drawing/2014/main" id="{71CBC17A-DA79-5C32-14F9-76B44B17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65" y="3637547"/>
            <a:ext cx="6286035" cy="2032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EBF52F-638A-9E2E-727A-CF383721566C}"/>
              </a:ext>
            </a:extLst>
          </p:cNvPr>
          <p:cNvSpPr txBox="1"/>
          <p:nvPr/>
        </p:nvSpPr>
        <p:spPr>
          <a:xfrm>
            <a:off x="465221" y="6176963"/>
            <a:ext cx="664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Dmytro Suslov </a:t>
            </a:r>
            <a:r>
              <a:rPr lang="en-GB" sz="1400" i="1">
                <a:latin typeface="Helvetica" panose="020B0604020202020204" pitchFamily="34" charset="0"/>
                <a:cs typeface="Helvetica" panose="020B0604020202020204" pitchFamily="34" charset="0"/>
              </a:rPr>
              <a:t>et al 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All-</a:t>
            </a:r>
            <a:r>
              <a:rPr lang="en-GB" sz="1400" err="1">
                <a:latin typeface="Helvetica" panose="020B0604020202020204" pitchFamily="34" charset="0"/>
                <a:cs typeface="Helvetica" panose="020B0604020202020204" pitchFamily="34" charset="0"/>
              </a:rPr>
              <a:t>fiber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 hollow-core </a:t>
            </a:r>
            <a:r>
              <a:rPr lang="en-GB" sz="1400" err="1">
                <a:latin typeface="Helvetica" panose="020B0604020202020204" pitchFamily="34" charset="0"/>
                <a:cs typeface="Helvetica" panose="020B0604020202020204" pitchFamily="34" charset="0"/>
              </a:rPr>
              <a:t>fiber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 gas cell. </a:t>
            </a:r>
            <a:r>
              <a:rPr lang="en-GB" sz="1400" i="1">
                <a:latin typeface="Helvetica" panose="020B0604020202020204" pitchFamily="34" charset="0"/>
                <a:cs typeface="Helvetica" panose="020B0604020202020204" pitchFamily="34" charset="0"/>
              </a:rPr>
              <a:t>Optical </a:t>
            </a:r>
            <a:r>
              <a:rPr lang="en-GB" sz="1400" i="1" err="1">
                <a:latin typeface="Helvetica" panose="020B0604020202020204" pitchFamily="34" charset="0"/>
                <a:cs typeface="Helvetica" panose="020B0604020202020204" pitchFamily="34" charset="0"/>
              </a:rPr>
              <a:t>Fiber</a:t>
            </a:r>
            <a:r>
              <a:rPr lang="en-GB" sz="1400" i="1">
                <a:latin typeface="Helvetica" panose="020B0604020202020204" pitchFamily="34" charset="0"/>
                <a:cs typeface="Helvetica" panose="020B0604020202020204" pitchFamily="34" charset="0"/>
              </a:rPr>
              <a:t> Technology, 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Vol 81 (2023). DOI:10.1016//j.yofte.2023.1035113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44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1099-C628-92D3-9D5C-A4F5928B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robust splice inside a capillary</a:t>
            </a:r>
          </a:p>
        </p:txBody>
      </p:sp>
      <p:pic>
        <p:nvPicPr>
          <p:cNvPr id="4" name="Content Placeholder 4" descr="A colorful pencil with a black background&#10;&#10;Description automatically generated">
            <a:extLst>
              <a:ext uri="{FF2B5EF4-FFF2-40B4-BE49-F238E27FC236}">
                <a16:creationId xmlns:a16="http://schemas.microsoft.com/office/drawing/2014/main" id="{CC9886D5-E5E5-5F57-7110-659202204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03" y="2323184"/>
            <a:ext cx="6431193" cy="2211632"/>
          </a:xfrm>
        </p:spPr>
      </p:pic>
    </p:spTree>
    <p:extLst>
      <p:ext uri="{BB962C8B-B14F-4D97-AF65-F5344CB8AC3E}">
        <p14:creationId xmlns:p14="http://schemas.microsoft.com/office/powerpoint/2010/main" val="2966297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B1F6-A7AE-2141-2380-4F5A891A2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 matching with a GRIN lens</a:t>
            </a:r>
          </a:p>
        </p:txBody>
      </p:sp>
      <p:pic>
        <p:nvPicPr>
          <p:cNvPr id="5" name="Content Placeholder 4" descr="A colorful pencil with a black background&#10;&#10;Description automatically generated">
            <a:extLst>
              <a:ext uri="{FF2B5EF4-FFF2-40B4-BE49-F238E27FC236}">
                <a16:creationId xmlns:a16="http://schemas.microsoft.com/office/drawing/2014/main" id="{F08FF7B1-9FA4-09F7-4B5F-92EC71E68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94" y="2062754"/>
            <a:ext cx="4820237" cy="1657638"/>
          </a:xfrm>
        </p:spPr>
      </p:pic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B5398EE4-CF8D-BD7E-CBAE-5E1DE9783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42"/>
          <a:stretch/>
        </p:blipFill>
        <p:spPr>
          <a:xfrm>
            <a:off x="6164420" y="1859781"/>
            <a:ext cx="5541806" cy="26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15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B1F6-A7AE-2141-2380-4F5A891A2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 matching with a GRIN lens</a:t>
            </a:r>
          </a:p>
        </p:txBody>
      </p:sp>
      <p:pic>
        <p:nvPicPr>
          <p:cNvPr id="5" name="Content Placeholder 4" descr="A colorful pencil with a black background&#10;&#10;Description automatically generated">
            <a:extLst>
              <a:ext uri="{FF2B5EF4-FFF2-40B4-BE49-F238E27FC236}">
                <a16:creationId xmlns:a16="http://schemas.microsoft.com/office/drawing/2014/main" id="{F08FF7B1-9FA4-09F7-4B5F-92EC71E68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38" y="2062754"/>
            <a:ext cx="4820237" cy="1657638"/>
          </a:xfrm>
        </p:spPr>
      </p:pic>
      <p:pic>
        <p:nvPicPr>
          <p:cNvPr id="7" name="Picture 6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A229A0F6-40F9-4551-1F0B-1F8A50B4C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4" y="4127980"/>
            <a:ext cx="6963364" cy="22634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C46371-BF88-6F35-FC53-C8ECC47FE208}"/>
              </a:ext>
            </a:extLst>
          </p:cNvPr>
          <p:cNvCxnSpPr>
            <a:cxnSpLocks/>
          </p:cNvCxnSpPr>
          <p:nvPr/>
        </p:nvCxnSpPr>
        <p:spPr>
          <a:xfrm>
            <a:off x="3226594" y="2928938"/>
            <a:ext cx="0" cy="11477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EDA645-AD2C-7F89-7AB5-67182EC48FD3}"/>
              </a:ext>
            </a:extLst>
          </p:cNvPr>
          <p:cNvCxnSpPr>
            <a:cxnSpLocks/>
          </p:cNvCxnSpPr>
          <p:nvPr/>
        </p:nvCxnSpPr>
        <p:spPr>
          <a:xfrm>
            <a:off x="4314826" y="2928938"/>
            <a:ext cx="0" cy="11477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AA1256-E8CC-C1A2-E348-E62800DAA386}"/>
              </a:ext>
            </a:extLst>
          </p:cNvPr>
          <p:cNvCxnSpPr>
            <a:cxnSpLocks/>
          </p:cNvCxnSpPr>
          <p:nvPr/>
        </p:nvCxnSpPr>
        <p:spPr>
          <a:xfrm>
            <a:off x="3962400" y="3979069"/>
            <a:ext cx="3524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A8C382-07F9-3403-DEEE-DFE340B8D723}"/>
              </a:ext>
            </a:extLst>
          </p:cNvPr>
          <p:cNvCxnSpPr>
            <a:cxnSpLocks/>
          </p:cNvCxnSpPr>
          <p:nvPr/>
        </p:nvCxnSpPr>
        <p:spPr>
          <a:xfrm flipH="1">
            <a:off x="3226594" y="3979069"/>
            <a:ext cx="3524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D516C-7B3C-28ED-988C-2346B11338D7}"/>
              </a:ext>
            </a:extLst>
          </p:cNvPr>
          <p:cNvSpPr txBox="1"/>
          <p:nvPr/>
        </p:nvSpPr>
        <p:spPr>
          <a:xfrm>
            <a:off x="3619500" y="3792659"/>
            <a:ext cx="23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</a:p>
        </p:txBody>
      </p:sp>
      <p:pic>
        <p:nvPicPr>
          <p:cNvPr id="16" name="Picture 1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4C32906-D48E-0D53-E0BA-18121537C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64" y="2748346"/>
            <a:ext cx="4820236" cy="36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10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B1F6-A7AE-2141-2380-4F5A891A2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 matching with a GRIN lens</a:t>
            </a:r>
          </a:p>
        </p:txBody>
      </p:sp>
      <p:pic>
        <p:nvPicPr>
          <p:cNvPr id="6" name="Picture 5" descr="A graph of a curve&#10;&#10;Description automatically generated">
            <a:extLst>
              <a:ext uri="{FF2B5EF4-FFF2-40B4-BE49-F238E27FC236}">
                <a16:creationId xmlns:a16="http://schemas.microsoft.com/office/drawing/2014/main" id="{82457E35-3FFE-2062-9626-2C7E1DA0E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94632"/>
            <a:ext cx="6096000" cy="45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F7644-AFD5-DC44-5F27-9E28B4B2D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900" y="1627957"/>
            <a:ext cx="4705350" cy="4705350"/>
          </a:xfrm>
          <a:prstGeom prst="ellipse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09E3B1-2E4C-946F-6FDF-5FEB7DD2A15D}"/>
              </a:ext>
            </a:extLst>
          </p:cNvPr>
          <p:cNvCxnSpPr>
            <a:cxnSpLocks/>
          </p:cNvCxnSpPr>
          <p:nvPr/>
        </p:nvCxnSpPr>
        <p:spPr>
          <a:xfrm>
            <a:off x="6527214" y="6503194"/>
            <a:ext cx="1568449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E427AA5-85CB-166C-9383-ACEA5675FDF2}"/>
              </a:ext>
            </a:extLst>
          </p:cNvPr>
          <p:cNvSpPr txBox="1"/>
          <p:nvPr/>
        </p:nvSpPr>
        <p:spPr>
          <a:xfrm>
            <a:off x="6819900" y="6103646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Helvetica" panose="020B0604020202020204" pitchFamily="34" charset="0"/>
                <a:cs typeface="Helvetica" panose="020B0604020202020204" pitchFamily="34" charset="0"/>
              </a:rPr>
              <a:t>50 </a:t>
            </a:r>
            <a:r>
              <a:rPr lang="el-GR"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r>
              <a:rPr lang="en-GB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</a:p>
        </p:txBody>
      </p:sp>
      <p:pic>
        <p:nvPicPr>
          <p:cNvPr id="5" name="Content Placeholder 4" descr="A colorful pencil with a black background&#10;&#10;Description automatically generated">
            <a:extLst>
              <a:ext uri="{FF2B5EF4-FFF2-40B4-BE49-F238E27FC236}">
                <a16:creationId xmlns:a16="http://schemas.microsoft.com/office/drawing/2014/main" id="{F08FF7B1-9FA4-09F7-4B5F-92EC71E68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33" y="4154325"/>
            <a:ext cx="3601037" cy="1238366"/>
          </a:xfrm>
        </p:spPr>
      </p:pic>
    </p:spTree>
    <p:extLst>
      <p:ext uri="{BB962C8B-B14F-4D97-AF65-F5344CB8AC3E}">
        <p14:creationId xmlns:p14="http://schemas.microsoft.com/office/powerpoint/2010/main" val="375366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5F3FD-1B5D-9FC6-7BB6-9BD95699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Photons are great for quantum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3F7A3-8827-5EF2-8184-430135361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1031"/>
            <a:ext cx="5721220" cy="4055932"/>
          </a:xfrm>
        </p:spPr>
        <p:txBody>
          <a:bodyPr/>
          <a:lstStyle/>
          <a:p>
            <a:r>
              <a:rPr lang="en-GB"/>
              <a:t>Encoding (e.g. in polarisation)</a:t>
            </a:r>
          </a:p>
          <a:p>
            <a:r>
              <a:rPr lang="en-GB"/>
              <a:t>Low interaction with environment (low decoherence)</a:t>
            </a:r>
          </a:p>
          <a:p>
            <a:r>
              <a:rPr lang="en-GB"/>
              <a:t>High bandwidth (flying qubits)</a:t>
            </a:r>
          </a:p>
          <a:p>
            <a:r>
              <a:rPr lang="en-GB"/>
              <a:t>Readily confined to waveguides (inc. optical fibre)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E7BD-2D33-E899-8DFF-6B8B5753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679" y="1226708"/>
            <a:ext cx="5301343" cy="3029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D45911-EB6F-C9F0-4C58-83EA1461B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56" y="3733811"/>
            <a:ext cx="200000" cy="190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A537CB-186F-5517-D23E-633F3415B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50" y="3733811"/>
            <a:ext cx="200000" cy="190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BF90F-7050-DA04-943A-4C4025A19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67" y="3605240"/>
            <a:ext cx="1209524" cy="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97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A79F-1BCC-0140-705E-BCF35D6A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Cut back experiment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A9180-3CB5-C885-0190-A879D9E2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31886"/>
            <a:ext cx="10972800" cy="28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37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72000F-06EA-1ABE-8A7A-BCADA15F4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0"/>
          <a:stretch/>
        </p:blipFill>
        <p:spPr>
          <a:xfrm>
            <a:off x="0" y="2213811"/>
            <a:ext cx="6230300" cy="3378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71F459-CCE7-828D-2758-D731A95F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Results: cutback and measure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C41A4-7D4E-CBE5-FC48-4B68953C6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6" t="8965" r="1993"/>
          <a:stretch/>
        </p:blipFill>
        <p:spPr>
          <a:xfrm>
            <a:off x="6384758" y="2213811"/>
            <a:ext cx="5646821" cy="331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06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1F459-CCE7-828D-2758-D731A95F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Results: high resolution reveals beating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24141-611E-2C54-77D3-D680731C9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883" y="1617783"/>
            <a:ext cx="7840169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0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1F459-CCE7-828D-2758-D731A95F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Results: near wavelength of interest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E4668-0784-8DF7-8A7B-02481F5BE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10" y="1665415"/>
            <a:ext cx="7859222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47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54ED6-01C9-CB51-C992-388EB2A5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Multiple modes in the HCF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0556F-3DDB-DCDA-1C6F-8F662FEE6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4"/>
          <a:stretch/>
        </p:blipFill>
        <p:spPr>
          <a:xfrm>
            <a:off x="314699" y="2114344"/>
            <a:ext cx="6807996" cy="4152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B9044-7A3D-988E-96E5-690C8148A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6" t="7321" r="1886"/>
          <a:stretch/>
        </p:blipFill>
        <p:spPr>
          <a:xfrm>
            <a:off x="7323221" y="2569350"/>
            <a:ext cx="4363453" cy="2847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DE366-3D7C-77C1-58BC-46F5888ECA26}"/>
              </a:ext>
            </a:extLst>
          </p:cNvPr>
          <p:cNvSpPr txBox="1"/>
          <p:nvPr/>
        </p:nvSpPr>
        <p:spPr>
          <a:xfrm>
            <a:off x="2274907" y="1745012"/>
            <a:ext cx="372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Helvetica" panose="020B0604020202020204" pitchFamily="34" charset="0"/>
                <a:cs typeface="Helvetica" panose="020B0604020202020204" pitchFamily="34" charset="0"/>
              </a:rPr>
              <a:t>Testing different HCF lengths</a:t>
            </a:r>
          </a:p>
        </p:txBody>
      </p:sp>
    </p:spTree>
    <p:extLst>
      <p:ext uri="{BB962C8B-B14F-4D97-AF65-F5344CB8AC3E}">
        <p14:creationId xmlns:p14="http://schemas.microsoft.com/office/powerpoint/2010/main" val="2478105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54ED6-01C9-CB51-C992-388EB2A5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Multiple modes in the HCF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0556F-3DDB-DCDA-1C6F-8F662FEE6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4"/>
          <a:stretch/>
        </p:blipFill>
        <p:spPr>
          <a:xfrm>
            <a:off x="314699" y="2114344"/>
            <a:ext cx="6807996" cy="4152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B9044-7A3D-988E-96E5-690C8148A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6" t="7321" r="1886"/>
          <a:stretch/>
        </p:blipFill>
        <p:spPr>
          <a:xfrm>
            <a:off x="7323221" y="2569350"/>
            <a:ext cx="4363453" cy="2847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DE366-3D7C-77C1-58BC-46F5888ECA26}"/>
              </a:ext>
            </a:extLst>
          </p:cNvPr>
          <p:cNvSpPr txBox="1"/>
          <p:nvPr/>
        </p:nvSpPr>
        <p:spPr>
          <a:xfrm>
            <a:off x="2274907" y="1745012"/>
            <a:ext cx="372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Helvetica" panose="020B0604020202020204" pitchFamily="34" charset="0"/>
                <a:cs typeface="Helvetica" panose="020B0604020202020204" pitchFamily="34" charset="0"/>
              </a:rPr>
              <a:t>Testing different HCF lengths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3E835-9F4E-5CDE-5E2A-2E40B03E5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99" y="2175326"/>
            <a:ext cx="6888206" cy="42941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4D61C2-81F8-D799-8B2D-3C448A7F41A3}"/>
                  </a:ext>
                </a:extLst>
              </p:cNvPr>
              <p:cNvSpPr txBox="1"/>
              <p:nvPr/>
            </p:nvSpPr>
            <p:spPr>
              <a:xfrm>
                <a:off x="1583302" y="2964090"/>
                <a:ext cx="1708673" cy="607795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rgbClr val="41436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41436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41436A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rgbClr val="41436A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GB" b="0" i="1" smtClean="0">
                          <a:solidFill>
                            <a:srgbClr val="41436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41436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i="1">
                              <a:solidFill>
                                <a:srgbClr val="41436A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GB" i="1">
                              <a:solidFill>
                                <a:srgbClr val="41436A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41436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i="1">
                          <a:solidFill>
                            <a:srgbClr val="41436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solidFill>
                            <a:srgbClr val="41436A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b="0" i="1">
                  <a:solidFill>
                    <a:srgbClr val="41436A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4D61C2-81F8-D799-8B2D-3C448A7F4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302" y="2964090"/>
                <a:ext cx="1708673" cy="6077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064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88A32-C4BB-9909-3676-DE44A5CC9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matching to optimise transmission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47877-28B6-DCF5-4EE8-472078D52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7" y="1620989"/>
            <a:ext cx="3400222" cy="1990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F9533-488A-5151-C1F5-823A04FE1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1" y="3698488"/>
            <a:ext cx="4953973" cy="307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941260-EBA4-458B-192B-EE30ABC59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2" t="9078" r="3346"/>
          <a:stretch/>
        </p:blipFill>
        <p:spPr>
          <a:xfrm>
            <a:off x="5860253" y="1916931"/>
            <a:ext cx="6063916" cy="371578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E4510BD-8F3B-16EB-E28A-89B84DBC2D2F}"/>
              </a:ext>
            </a:extLst>
          </p:cNvPr>
          <p:cNvSpPr/>
          <p:nvPr/>
        </p:nvSpPr>
        <p:spPr>
          <a:xfrm>
            <a:off x="5213684" y="4240646"/>
            <a:ext cx="864096" cy="504056"/>
          </a:xfrm>
          <a:prstGeom prst="rightArrow">
            <a:avLst/>
          </a:prstGeom>
          <a:solidFill>
            <a:srgbClr val="699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992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8E64-10A8-9EA9-2F07-CD162965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 coating improvements</a:t>
            </a:r>
          </a:p>
        </p:txBody>
      </p:sp>
      <p:pic>
        <p:nvPicPr>
          <p:cNvPr id="5" name="Content Placeholder 4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5134B218-7A7A-AF12-9F8E-FC0431FFA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7" y="1729015"/>
            <a:ext cx="7055579" cy="4056063"/>
          </a:xfrm>
        </p:spPr>
      </p:pic>
      <p:pic>
        <p:nvPicPr>
          <p:cNvPr id="11" name="Picture 10" descr="A cartoon of a sword&#10;&#10;Description automatically generated">
            <a:extLst>
              <a:ext uri="{FF2B5EF4-FFF2-40B4-BE49-F238E27FC236}">
                <a16:creationId xmlns:a16="http://schemas.microsoft.com/office/drawing/2014/main" id="{152AD4E7-9223-D328-56FA-01043B53A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8" y="2401554"/>
            <a:ext cx="4199433" cy="27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7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90E5E-50FA-00A9-086D-54A43C8B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you store a photon?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7C8CA-2375-CD29-82AB-3B6E179C3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9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you store a photon?</a:t>
            </a:r>
          </a:p>
        </p:txBody>
      </p:sp>
      <p:pic>
        <p:nvPicPr>
          <p:cNvPr id="4" name="Picture 3" descr="A diagram of a device&#10;&#10;Description automatically generated">
            <a:extLst>
              <a:ext uri="{FF2B5EF4-FFF2-40B4-BE49-F238E27FC236}">
                <a16:creationId xmlns:a16="http://schemas.microsoft.com/office/drawing/2014/main" id="{C413732C-6258-32A4-FBD3-C552A9C24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56" y="2444487"/>
            <a:ext cx="8807116" cy="2474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6D14-3F61-4B25-83A3-A81FED87FDA8}"/>
              </a:ext>
            </a:extLst>
          </p:cNvPr>
          <p:cNvSpPr txBox="1"/>
          <p:nvPr/>
        </p:nvSpPr>
        <p:spPr>
          <a:xfrm>
            <a:off x="465221" y="6176963"/>
            <a:ext cx="66494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Ran Finkelstein </a:t>
            </a:r>
            <a:r>
              <a:rPr lang="en-GB" sz="1400" i="1">
                <a:latin typeface="Helvetica" panose="020B0604020202020204" pitchFamily="34" charset="0"/>
                <a:cs typeface="Helvetica" panose="020B0604020202020204" pitchFamily="34" charset="0"/>
              </a:rPr>
              <a:t>et al. 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Fast, noise-free memory for photon synchronization at room temperature. </a:t>
            </a:r>
            <a:r>
              <a:rPr lang="en-GB" sz="1400" i="1">
                <a:latin typeface="Helvetica" panose="020B0604020202020204" pitchFamily="34" charset="0"/>
                <a:cs typeface="Helvetica" panose="020B0604020202020204" pitchFamily="34" charset="0"/>
              </a:rPr>
              <a:t>Sci. Adv. </a:t>
            </a:r>
            <a:r>
              <a:rPr lang="en-GB" sz="1400" b="1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, (2018). DOI:10.1126/sciadv.aap8598</a:t>
            </a:r>
          </a:p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093FC-F842-CA85-C388-7DD063C6C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236"/>
            <a:ext cx="10515600" cy="405593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Fast ladder memory (FLAME)</a:t>
            </a:r>
          </a:p>
        </p:txBody>
      </p:sp>
    </p:spTree>
    <p:extLst>
      <p:ext uri="{BB962C8B-B14F-4D97-AF65-F5344CB8AC3E}">
        <p14:creationId xmlns:p14="http://schemas.microsoft.com/office/powerpoint/2010/main" val="2184896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6D220-D783-034E-EC61-0DD092D7F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076D-BFDD-C17A-D538-D495159A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FLAME: a memory, but with limited efficiency</a:t>
            </a:r>
          </a:p>
        </p:txBody>
      </p:sp>
      <p:pic>
        <p:nvPicPr>
          <p:cNvPr id="4" name="Picture 3" descr="A diagram of a device&#10;&#10;Description automatically generated">
            <a:extLst>
              <a:ext uri="{FF2B5EF4-FFF2-40B4-BE49-F238E27FC236}">
                <a16:creationId xmlns:a16="http://schemas.microsoft.com/office/drawing/2014/main" id="{762ABAFE-558B-C41A-F468-342B2283F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65" y="2444486"/>
            <a:ext cx="4718107" cy="1325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C4FE8-18CC-A3AA-03AB-81499E9053FE}"/>
              </a:ext>
            </a:extLst>
          </p:cNvPr>
          <p:cNvSpPr txBox="1"/>
          <p:nvPr/>
        </p:nvSpPr>
        <p:spPr>
          <a:xfrm>
            <a:off x="6294387" y="4297604"/>
            <a:ext cx="5059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Ran Finkelstein </a:t>
            </a:r>
            <a:r>
              <a:rPr lang="en-GB" sz="1400" i="1">
                <a:latin typeface="Helvetica" panose="020B0604020202020204" pitchFamily="34" charset="0"/>
                <a:cs typeface="Helvetica" panose="020B0604020202020204" pitchFamily="34" charset="0"/>
              </a:rPr>
              <a:t>et al. 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Fast, noise-free memory for photon synchronization at room temperature. </a:t>
            </a:r>
            <a:r>
              <a:rPr lang="en-GB" sz="1400" i="1">
                <a:latin typeface="Helvetica" panose="020B0604020202020204" pitchFamily="34" charset="0"/>
                <a:cs typeface="Helvetica" panose="020B0604020202020204" pitchFamily="34" charset="0"/>
              </a:rPr>
              <a:t>Sci. Adv. </a:t>
            </a:r>
            <a:r>
              <a:rPr lang="en-GB" sz="1400" b="1">
                <a:latin typeface="Helvetica" panose="020B0604020202020204" pitchFamily="34" charset="0"/>
                <a:cs typeface="Helvetica" panose="020B0604020202020204" pitchFamily="34" charset="0"/>
              </a:rPr>
              <a:t>4 </a:t>
            </a:r>
            <a:r>
              <a:rPr lang="en-GB" sz="1400">
                <a:latin typeface="Helvetica" panose="020B0604020202020204" pitchFamily="34" charset="0"/>
                <a:cs typeface="Helvetica" panose="020B0604020202020204" pitchFamily="34" charset="0"/>
              </a:rPr>
              <a:t>(2018). DOI:10.1126/sciadv.aap8598</a:t>
            </a:r>
          </a:p>
          <a:p>
            <a:endParaRPr lang="en-GB"/>
          </a:p>
          <a:p>
            <a:r>
              <a:rPr lang="en-GB" sz="1400"/>
              <a:t>Davidson, O., </a:t>
            </a:r>
            <a:r>
              <a:rPr lang="en-GB" sz="1400" err="1"/>
              <a:t>Yogev</a:t>
            </a:r>
            <a:r>
              <a:rPr lang="en-GB" sz="1400"/>
              <a:t>, O., Poem, E. </a:t>
            </a:r>
            <a:r>
              <a:rPr lang="en-GB" sz="1400" i="1"/>
              <a:t>et al.</a:t>
            </a:r>
            <a:r>
              <a:rPr lang="en-GB" sz="1400"/>
              <a:t> Fast, noise-free atomic optical memory with 35-percent end-to-end efficiency. </a:t>
            </a:r>
            <a:r>
              <a:rPr lang="en-GB" sz="1400" i="1" err="1"/>
              <a:t>Commun</a:t>
            </a:r>
            <a:r>
              <a:rPr lang="en-GB" sz="1400" i="1"/>
              <a:t> Phys</a:t>
            </a:r>
            <a:r>
              <a:rPr lang="en-GB" sz="1400"/>
              <a:t> </a:t>
            </a:r>
            <a:r>
              <a:rPr lang="en-GB" sz="1400" b="1"/>
              <a:t>6</a:t>
            </a:r>
            <a:r>
              <a:rPr lang="en-GB" sz="1400"/>
              <a:t>, 131 (2023). https://</a:t>
            </a:r>
            <a:r>
              <a:rPr lang="en-GB" sz="1400" err="1"/>
              <a:t>doi.org</a:t>
            </a:r>
            <a:r>
              <a:rPr lang="en-GB" sz="1400"/>
              <a:t>/10.1038/s42005-023-01247-4</a:t>
            </a:r>
            <a:endParaRPr lang="en-GB"/>
          </a:p>
          <a:p>
            <a:endParaRPr lang="en-GB" i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716F0C-137B-F22F-E11F-D8F4E17FE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1031"/>
            <a:ext cx="4718107" cy="4055932"/>
          </a:xfrm>
        </p:spPr>
        <p:txBody>
          <a:bodyPr>
            <a:normAutofit/>
          </a:bodyPr>
          <a:lstStyle/>
          <a:p>
            <a:r>
              <a:rPr lang="en-GB"/>
              <a:t>Efficiency: 32(1)%</a:t>
            </a:r>
          </a:p>
          <a:p>
            <a:r>
              <a:rPr lang="en-GB"/>
              <a:t>Storage time: 86(2) ns</a:t>
            </a:r>
          </a:p>
          <a:p>
            <a:r>
              <a:rPr lang="en-GB"/>
              <a:t>Photon noise: 5.8(4) × 10</a:t>
            </a:r>
            <a:r>
              <a:rPr lang="en-GB" baseline="30000"/>
              <a:t>-5</a:t>
            </a:r>
          </a:p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r>
              <a:rPr lang="en-GB" b="1"/>
              <a:t>Recent improved memory</a:t>
            </a:r>
          </a:p>
          <a:p>
            <a:r>
              <a:rPr lang="en-GB"/>
              <a:t>Efficiency: 39.8(6)%</a:t>
            </a:r>
          </a:p>
          <a:p>
            <a:r>
              <a:rPr lang="en-GB"/>
              <a:t>Storage time: 113(2) ns</a:t>
            </a:r>
          </a:p>
          <a:p>
            <a:r>
              <a:rPr lang="en-GB"/>
              <a:t>Photon noise: 1.2(2) × 10</a:t>
            </a:r>
            <a:r>
              <a:rPr lang="en-GB" baseline="30000"/>
              <a:t>-5</a:t>
            </a:r>
          </a:p>
          <a:p>
            <a:endParaRPr lang="en-GB"/>
          </a:p>
          <a:p>
            <a:pPr marL="0" indent="0">
              <a:buNone/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493905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you store a photon?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093FC-F842-CA85-C388-7DD063C6C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236"/>
            <a:ext cx="10515600" cy="405593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Loop memory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4CEB-702D-942F-0346-FC459C018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2831" y="2201590"/>
            <a:ext cx="7246338" cy="32129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5A372-0DE4-4A19-55C5-22309AA54433}"/>
              </a:ext>
            </a:extLst>
          </p:cNvPr>
          <p:cNvSpPr/>
          <p:nvPr/>
        </p:nvSpPr>
        <p:spPr>
          <a:xfrm>
            <a:off x="6429376" y="3124201"/>
            <a:ext cx="826294" cy="1516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F5DBB0-B25D-8091-66DD-2419CF2CC451}"/>
              </a:ext>
            </a:extLst>
          </p:cNvPr>
          <p:cNvSpPr/>
          <p:nvPr/>
        </p:nvSpPr>
        <p:spPr>
          <a:xfrm>
            <a:off x="8477154" y="3808048"/>
            <a:ext cx="826294" cy="1516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91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FF66-8AA1-6907-D8E8-29F17CBA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you store a photon?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093FC-F842-CA85-C388-7DD063C6C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236"/>
            <a:ext cx="10515600" cy="405593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Loop memory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4CEB-702D-942F-0346-FC459C018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2831" y="2201590"/>
            <a:ext cx="7246338" cy="32129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F5DBB0-B25D-8091-66DD-2419CF2CC451}"/>
              </a:ext>
            </a:extLst>
          </p:cNvPr>
          <p:cNvSpPr/>
          <p:nvPr/>
        </p:nvSpPr>
        <p:spPr>
          <a:xfrm>
            <a:off x="8477154" y="3808048"/>
            <a:ext cx="826294" cy="1516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B096BF-C0C0-965A-2F8C-087FF541D931}"/>
              </a:ext>
            </a:extLst>
          </p:cNvPr>
          <p:cNvSpPr txBox="1">
            <a:spLocks/>
          </p:cNvSpPr>
          <p:nvPr/>
        </p:nvSpPr>
        <p:spPr>
          <a:xfrm>
            <a:off x="5581791" y="5472005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1662529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47</Slides>
  <Notes>1</Notes>
  <HiddenSlides>17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Two routes towards fibre-integrated optical switching with single photons </vt:lpstr>
      <vt:lpstr>PowerPoint Presentation</vt:lpstr>
      <vt:lpstr>Quantum technology</vt:lpstr>
      <vt:lpstr>Photons are great for quantum tech</vt:lpstr>
      <vt:lpstr>How do you store a photon?</vt:lpstr>
      <vt:lpstr>How do you store a photon?</vt:lpstr>
      <vt:lpstr>FLAME: a memory, but with limited efficiency</vt:lpstr>
      <vt:lpstr>How do you store a photon?</vt:lpstr>
      <vt:lpstr>How do you store a photon?</vt:lpstr>
      <vt:lpstr>How do you store a photon?</vt:lpstr>
      <vt:lpstr>How do you store a photon?</vt:lpstr>
      <vt:lpstr>How do you store a photon?</vt:lpstr>
      <vt:lpstr>How do you store a photon?</vt:lpstr>
      <vt:lpstr>How do you store a photon?</vt:lpstr>
      <vt:lpstr>What’s my FLAME again?</vt:lpstr>
      <vt:lpstr>All-optical phase modulation</vt:lpstr>
      <vt:lpstr>All-optical phase modulation</vt:lpstr>
      <vt:lpstr>All-optical phase modulation</vt:lpstr>
      <vt:lpstr>All-optical phase modulation: results</vt:lpstr>
      <vt:lpstr>Phase modulation back to optical memory</vt:lpstr>
      <vt:lpstr>All-optical switching mediated by Rb</vt:lpstr>
      <vt:lpstr>How do you store a photon?</vt:lpstr>
      <vt:lpstr>Cavity-integrated optical switch</vt:lpstr>
      <vt:lpstr>Cavity-integrated optical switch: results</vt:lpstr>
      <vt:lpstr>Cavity-integrated optical switch: future</vt:lpstr>
      <vt:lpstr>Miniaturisation: in-fibre vapour cell</vt:lpstr>
      <vt:lpstr>Low-loss fibre interconnects</vt:lpstr>
      <vt:lpstr>Low-loss, fibre-integrated vapour cell</vt:lpstr>
      <vt:lpstr>Future work</vt:lpstr>
      <vt:lpstr>Thank you</vt:lpstr>
      <vt:lpstr>Emergency slides</vt:lpstr>
      <vt:lpstr>Exactly one slide about hollow core optical fibre (HCF)</vt:lpstr>
      <vt:lpstr>How to fabricate fibre</vt:lpstr>
      <vt:lpstr>Cleave GRIN to length with customised tension cleaver</vt:lpstr>
      <vt:lpstr>Previous work</vt:lpstr>
      <vt:lpstr>A robust splice inside a capillary</vt:lpstr>
      <vt:lpstr>Mode matching with a GRIN lens</vt:lpstr>
      <vt:lpstr>Mode matching with a GRIN lens</vt:lpstr>
      <vt:lpstr>Mode matching with a GRIN lens</vt:lpstr>
      <vt:lpstr>Cut back experiment</vt:lpstr>
      <vt:lpstr>Results: cutback and measure loss</vt:lpstr>
      <vt:lpstr>Results: high resolution reveals beating</vt:lpstr>
      <vt:lpstr>Results: near wavelength of interest</vt:lpstr>
      <vt:lpstr>Multiple modes in the HCF</vt:lpstr>
      <vt:lpstr>Multiple modes in the HCF</vt:lpstr>
      <vt:lpstr>Phase matching to optimise transmission</vt:lpstr>
      <vt:lpstr>AR coating improvements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Cameron McGarry</dc:creator>
  <cp:revision>2</cp:revision>
  <dcterms:created xsi:type="dcterms:W3CDTF">2023-10-25T11:33:32Z</dcterms:created>
  <dcterms:modified xsi:type="dcterms:W3CDTF">2024-11-03T07:38:39Z</dcterms:modified>
</cp:coreProperties>
</file>